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87" r:id="rId2"/>
    <p:sldId id="295" r:id="rId3"/>
    <p:sldId id="296" r:id="rId4"/>
    <p:sldId id="297" r:id="rId5"/>
    <p:sldId id="298" r:id="rId6"/>
    <p:sldId id="299" r:id="rId7"/>
    <p:sldId id="300" r:id="rId8"/>
    <p:sldId id="301" r:id="rId9"/>
    <p:sldId id="302" r:id="rId10"/>
    <p:sldId id="303" r:id="rId11"/>
    <p:sldId id="304" r:id="rId12"/>
    <p:sldId id="305" r:id="rId13"/>
    <p:sldId id="307" r:id="rId14"/>
    <p:sldId id="308" r:id="rId15"/>
    <p:sldId id="309" r:id="rId16"/>
    <p:sldId id="310" r:id="rId17"/>
    <p:sldId id="311" r:id="rId18"/>
    <p:sldId id="31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12394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64014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99989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AF80A4-8601-4EE8-AF11-57C89016F1E9}"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1599376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AF80A4-8601-4EE8-AF11-57C89016F1E9}" type="datetimeFigureOut">
              <a:rPr lang="en-US" smtClean="0"/>
              <a:t>12/31/2019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553855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AF80A4-8601-4EE8-AF11-57C89016F1E9}" type="datetimeFigureOut">
              <a:rPr lang="en-US" smtClean="0"/>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783161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AF80A4-8601-4EE8-AF11-57C89016F1E9}" type="datetimeFigureOut">
              <a:rPr lang="en-US" smtClean="0"/>
              <a:t>12/31/2019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06491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F80A4-8601-4EE8-AF11-57C89016F1E9}" type="datetimeFigureOut">
              <a:rPr lang="en-US" smtClean="0"/>
              <a:t>12/31/2019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250726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F80A4-8601-4EE8-AF11-57C89016F1E9}" type="datetimeFigureOut">
              <a:rPr lang="en-US" smtClean="0"/>
              <a:t>12/31/2019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903905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330273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F80A4-8601-4EE8-AF11-57C89016F1E9}" type="datetimeFigureOut">
              <a:rPr lang="en-US" smtClean="0"/>
              <a:t>12/31/2019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54F95-D213-455C-AB79-2D93C679408D}" type="slidenum">
              <a:rPr lang="en-US" smtClean="0"/>
              <a:t>‹#›</a:t>
            </a:fld>
            <a:endParaRPr lang="en-US"/>
          </a:p>
        </p:txBody>
      </p:sp>
    </p:spTree>
    <p:extLst>
      <p:ext uri="{BB962C8B-B14F-4D97-AF65-F5344CB8AC3E}">
        <p14:creationId xmlns:p14="http://schemas.microsoft.com/office/powerpoint/2010/main" val="2376389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80A4-8601-4EE8-AF11-57C89016F1E9}" type="datetimeFigureOut">
              <a:rPr lang="en-US" smtClean="0"/>
              <a:t>12/31/2019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54F95-D213-455C-AB79-2D93C679408D}" type="slidenum">
              <a:rPr lang="en-US" smtClean="0"/>
              <a:t>‹#›</a:t>
            </a:fld>
            <a:endParaRPr lang="en-US"/>
          </a:p>
        </p:txBody>
      </p:sp>
    </p:spTree>
    <p:extLst>
      <p:ext uri="{BB962C8B-B14F-4D97-AF65-F5344CB8AC3E}">
        <p14:creationId xmlns:p14="http://schemas.microsoft.com/office/powerpoint/2010/main" val="106516520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7022" y="433754"/>
            <a:ext cx="10019763" cy="7397262"/>
          </a:xfrm>
        </p:spPr>
        <p:txBody>
          <a:bodyPr>
            <a:normAutofit fontScale="90000"/>
          </a:bodyPr>
          <a:lstStyle/>
          <a:p>
            <a:pPr rtl="1"/>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dirty="0" smtClean="0">
                <a:solidFill>
                  <a:srgbClr val="FF0000"/>
                </a:solidFill>
              </a:rPr>
              <a:t/>
            </a:r>
            <a:br>
              <a:rPr lang="ar-IQ" dirty="0" smtClean="0">
                <a:solidFill>
                  <a:srgbClr val="FF0000"/>
                </a:solidFill>
              </a:rPr>
            </a:br>
            <a:r>
              <a:rPr lang="ar-IQ" dirty="0">
                <a:solidFill>
                  <a:srgbClr val="FF0000"/>
                </a:solidFill>
              </a:rPr>
              <a:t/>
            </a:r>
            <a:br>
              <a:rPr lang="ar-IQ" dirty="0">
                <a:solidFill>
                  <a:srgbClr val="FF0000"/>
                </a:solidFill>
              </a:rPr>
            </a:br>
            <a:r>
              <a:rPr lang="ar-IQ" sz="6700" dirty="0" smtClean="0">
                <a:solidFill>
                  <a:srgbClr val="7030A0"/>
                </a:solidFill>
              </a:rPr>
              <a:t>محاضرات في </a:t>
            </a:r>
            <a:br>
              <a:rPr lang="ar-IQ" sz="6700" dirty="0" smtClean="0">
                <a:solidFill>
                  <a:srgbClr val="7030A0"/>
                </a:solidFill>
              </a:rPr>
            </a:br>
            <a:r>
              <a:rPr lang="ar-IQ" sz="6700" dirty="0" smtClean="0">
                <a:solidFill>
                  <a:srgbClr val="7030A0"/>
                </a:solidFill>
              </a:rPr>
              <a:t>التلوث البيئي</a:t>
            </a:r>
            <a:br>
              <a:rPr lang="ar-IQ" sz="6700" dirty="0" smtClean="0">
                <a:solidFill>
                  <a:srgbClr val="7030A0"/>
                </a:solidFill>
              </a:rPr>
            </a:br>
            <a:r>
              <a:rPr lang="ar-IQ" sz="6700" dirty="0" smtClean="0">
                <a:solidFill>
                  <a:srgbClr val="7030A0"/>
                </a:solidFill>
              </a:rPr>
              <a:t/>
            </a:r>
            <a:br>
              <a:rPr lang="ar-IQ" sz="6700" dirty="0" smtClean="0">
                <a:solidFill>
                  <a:srgbClr val="7030A0"/>
                </a:solidFill>
              </a:rPr>
            </a:br>
            <a:r>
              <a:rPr lang="ar-IQ" sz="6700" dirty="0" smtClean="0">
                <a:solidFill>
                  <a:srgbClr val="7030A0"/>
                </a:solidFill>
              </a:rPr>
              <a:t>قسم الفيزياء- المرحلة الرابعة</a:t>
            </a:r>
            <a:br>
              <a:rPr lang="ar-IQ" sz="6700" dirty="0" smtClean="0">
                <a:solidFill>
                  <a:srgbClr val="7030A0"/>
                </a:solidFill>
              </a:rPr>
            </a:br>
            <a:r>
              <a:rPr lang="ar-IQ" sz="6700" dirty="0" smtClean="0">
                <a:solidFill>
                  <a:srgbClr val="7030A0"/>
                </a:solidFill>
              </a:rPr>
              <a:t>م. جاسم محمد عبد اللطيف  </a:t>
            </a:r>
            <a:br>
              <a:rPr lang="ar-IQ" sz="6700" dirty="0" smtClean="0">
                <a:solidFill>
                  <a:srgbClr val="7030A0"/>
                </a:solidFill>
              </a:rPr>
            </a:br>
            <a:r>
              <a:rPr lang="ar-IQ" sz="6700" dirty="0">
                <a:solidFill>
                  <a:srgbClr val="7030A0"/>
                </a:solidFill>
              </a:rPr>
              <a:t/>
            </a:r>
            <a:br>
              <a:rPr lang="ar-IQ" sz="6700" dirty="0">
                <a:solidFill>
                  <a:srgbClr val="7030A0"/>
                </a:solidFill>
              </a:rPr>
            </a:br>
            <a:r>
              <a:rPr lang="ar-IQ" dirty="0" smtClean="0">
                <a:solidFill>
                  <a:srgbClr val="FF0000"/>
                </a:solidFill>
              </a:rPr>
              <a:t/>
            </a:r>
            <a:br>
              <a:rPr lang="ar-IQ" dirty="0" smtClean="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1060957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05508"/>
            <a:ext cx="10509738" cy="808893"/>
          </a:xfrm>
        </p:spPr>
        <p:txBody>
          <a:bodyPr>
            <a:normAutofit fontScale="90000"/>
          </a:bodyPr>
          <a:lstStyle/>
          <a:p>
            <a:pPr algn="r" rtl="1">
              <a:spcAft>
                <a:spcPts val="0"/>
              </a:spcAft>
              <a:tabLst>
                <a:tab pos="3333750" algn="l"/>
              </a:tabLst>
            </a:pPr>
            <a:r>
              <a:rPr lang="en-US" dirty="0">
                <a:latin typeface="Times New Roman"/>
                <a:ea typeface="Times New Roman"/>
                <a:cs typeface="Times New Roman"/>
              </a:rPr>
              <a:t> </a:t>
            </a:r>
            <a:r>
              <a:rPr lang="ar-IQ" dirty="0" smtClean="0">
                <a:latin typeface="Times New Roman"/>
                <a:ea typeface="Times New Roman"/>
                <a:cs typeface="Times New Roman"/>
              </a:rPr>
              <a:t/>
            </a:r>
            <a:br>
              <a:rPr lang="ar-IQ" dirty="0" smtClean="0">
                <a:latin typeface="Times New Roman"/>
                <a:ea typeface="Times New Roman"/>
                <a:cs typeface="Times New Roman"/>
              </a:rPr>
            </a:br>
            <a:r>
              <a:rPr lang="ar-SA" sz="4000" dirty="0" smtClean="0">
                <a:solidFill>
                  <a:srgbClr val="FF0000"/>
                </a:solidFill>
                <a:latin typeface="Times New Roman"/>
                <a:ea typeface="Times New Roman"/>
              </a:rPr>
              <a:t>رابعاً </a:t>
            </a:r>
            <a:r>
              <a:rPr lang="ar-SA" sz="4000" dirty="0">
                <a:solidFill>
                  <a:srgbClr val="FF0000"/>
                </a:solidFill>
                <a:latin typeface="Times New Roman"/>
                <a:ea typeface="Times New Roman"/>
              </a:rPr>
              <a:t>: البريليوم</a:t>
            </a:r>
            <a:r>
              <a:rPr lang="en-US" sz="2800" dirty="0">
                <a:latin typeface="Times New Roman"/>
                <a:ea typeface="Times New Roman"/>
                <a:cs typeface="Traditional Arabic"/>
              </a:rPr>
              <a:t/>
            </a:r>
            <a:br>
              <a:rPr lang="en-US" sz="2800" dirty="0">
                <a:latin typeface="Times New Roman"/>
                <a:ea typeface="Times New Roman"/>
                <a:cs typeface="Traditional Arabic"/>
              </a:rPr>
            </a:br>
            <a:endParaRPr lang="ar-IQ" dirty="0"/>
          </a:p>
        </p:txBody>
      </p:sp>
      <p:sp>
        <p:nvSpPr>
          <p:cNvPr id="3" name="عنصر نائب للمحتوى 2"/>
          <p:cNvSpPr>
            <a:spLocks noGrp="1"/>
          </p:cNvSpPr>
          <p:nvPr>
            <p:ph idx="1"/>
          </p:nvPr>
        </p:nvSpPr>
        <p:spPr>
          <a:xfrm>
            <a:off x="433755" y="867508"/>
            <a:ext cx="11424138" cy="5603630"/>
          </a:xfrm>
        </p:spPr>
        <p:txBody>
          <a:bodyPr>
            <a:normAutofit fontScale="92500" lnSpcReduction="10000"/>
          </a:bodyPr>
          <a:lstStyle/>
          <a:p>
            <a:pPr marL="0" indent="0" algn="r" rtl="1">
              <a:spcAft>
                <a:spcPts val="0"/>
              </a:spcAft>
              <a:buNone/>
              <a:tabLst>
                <a:tab pos="3333750" algn="l"/>
              </a:tabLst>
            </a:pPr>
            <a:r>
              <a:rPr lang="ar-SA" sz="3000" dirty="0">
                <a:solidFill>
                  <a:srgbClr val="FF0000"/>
                </a:solidFill>
                <a:latin typeface="Times New Roman"/>
                <a:ea typeface="Times New Roman"/>
                <a:cs typeface="Times New Roman"/>
              </a:rPr>
              <a:t>أ – مصادره :</a:t>
            </a:r>
            <a:endParaRPr lang="en-US" sz="1700" dirty="0">
              <a:solidFill>
                <a:srgbClr val="FF0000"/>
              </a:solidFill>
              <a:latin typeface="Times New Roman"/>
              <a:ea typeface="Times New Roman"/>
              <a:cs typeface="Traditional Arabic"/>
            </a:endParaRPr>
          </a:p>
          <a:p>
            <a:pPr marL="0" indent="0" algn="r" rtl="1">
              <a:spcAft>
                <a:spcPts val="0"/>
              </a:spcAft>
              <a:buNone/>
              <a:tabLst>
                <a:tab pos="3333750" algn="l"/>
              </a:tabLst>
            </a:pPr>
            <a:r>
              <a:rPr lang="ar-SA" dirty="0">
                <a:solidFill>
                  <a:schemeClr val="tx2"/>
                </a:solidFill>
                <a:latin typeface="Times New Roman"/>
                <a:ea typeface="Times New Roman"/>
                <a:cs typeface="Times New Roman"/>
              </a:rPr>
              <a:t>1 – يدخل في صناعة السبائك مع النحاس والألمنيوم وفلزات أخرى .</a:t>
            </a:r>
            <a:endParaRPr lang="en-US" sz="16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dirty="0">
                <a:solidFill>
                  <a:schemeClr val="tx2"/>
                </a:solidFill>
                <a:latin typeface="Times New Roman"/>
                <a:ea typeface="Times New Roman"/>
                <a:cs typeface="Times New Roman"/>
              </a:rPr>
              <a:t>2 – يستعمل في المفاعلات النووية لأنه ضعيف في مسك النيوترونات .</a:t>
            </a:r>
            <a:endParaRPr lang="en-US" sz="16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dirty="0">
                <a:solidFill>
                  <a:schemeClr val="tx2"/>
                </a:solidFill>
                <a:latin typeface="Times New Roman"/>
                <a:ea typeface="Times New Roman"/>
                <a:cs typeface="Times New Roman"/>
              </a:rPr>
              <a:t>3 – استخدم سابقاً في المصابيح الفلورية وعلامات النيون (وقد أهمل استخدامه حالياً) .</a:t>
            </a:r>
            <a:endParaRPr lang="en-US" sz="16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dirty="0">
                <a:solidFill>
                  <a:schemeClr val="tx2"/>
                </a:solidFill>
                <a:latin typeface="Times New Roman"/>
                <a:ea typeface="Times New Roman"/>
                <a:cs typeface="Times New Roman"/>
              </a:rPr>
              <a:t> </a:t>
            </a:r>
            <a:endParaRPr lang="en-US" sz="16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3000" dirty="0">
                <a:solidFill>
                  <a:srgbClr val="FF0000"/>
                </a:solidFill>
                <a:latin typeface="Times New Roman"/>
                <a:ea typeface="Times New Roman"/>
                <a:cs typeface="Times New Roman"/>
              </a:rPr>
              <a:t>ب – تأثيراته :</a:t>
            </a:r>
            <a:endParaRPr lang="en-US" sz="1700" dirty="0">
              <a:solidFill>
                <a:srgbClr val="FF0000"/>
              </a:solidFill>
              <a:latin typeface="Times New Roman"/>
              <a:ea typeface="Times New Roman"/>
              <a:cs typeface="Traditional Arabic"/>
            </a:endParaRPr>
          </a:p>
          <a:p>
            <a:pPr marL="0" indent="0" algn="r" rtl="1">
              <a:spcAft>
                <a:spcPts val="0"/>
              </a:spcAft>
              <a:buNone/>
              <a:tabLst>
                <a:tab pos="3333750" algn="l"/>
              </a:tabLst>
            </a:pPr>
            <a:r>
              <a:rPr lang="ar-SA" dirty="0">
                <a:solidFill>
                  <a:schemeClr val="tx2"/>
                </a:solidFill>
                <a:latin typeface="Times New Roman"/>
                <a:ea typeface="Times New Roman"/>
                <a:cs typeface="Times New Roman"/>
              </a:rPr>
              <a:t>1 - التسمم بالبريليوم إذا كان من الهواء ممكن أن يؤدي إلى تقرحات في العين والجلد وإلى التهاب في الرئتين والأنف والحنجرة والأغشية المخاطية لكل من القصبات </a:t>
            </a:r>
            <a:r>
              <a:rPr lang="ar-SA" dirty="0" smtClean="0">
                <a:solidFill>
                  <a:schemeClr val="tx2"/>
                </a:solidFill>
                <a:latin typeface="Times New Roman"/>
                <a:ea typeface="Times New Roman"/>
                <a:cs typeface="Times New Roman"/>
              </a:rPr>
              <a:t>والتشعبات </a:t>
            </a:r>
            <a:r>
              <a:rPr lang="ar-SA" dirty="0">
                <a:solidFill>
                  <a:schemeClr val="tx2"/>
                </a:solidFill>
                <a:latin typeface="Times New Roman"/>
                <a:ea typeface="Times New Roman"/>
                <a:cs typeface="Times New Roman"/>
              </a:rPr>
              <a:t>القصبية .</a:t>
            </a:r>
            <a:endParaRPr lang="en-US" sz="16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dirty="0">
                <a:solidFill>
                  <a:schemeClr val="tx2"/>
                </a:solidFill>
                <a:latin typeface="Times New Roman"/>
                <a:ea typeface="Times New Roman"/>
                <a:cs typeface="Times New Roman"/>
              </a:rPr>
              <a:t>2 – يمكن أن تشمل تأثيرات متأخرة أو مزمنة سعالاً وآلام صدر وقصراً في التنفس عند الإجهاد وفقدان وزن وتغير لون الجلد المعتم بسبب نقص الأوكسجين في الدم وضغطاً واطئاً وحصى في الكلية وتوسعاً في القلب والكبد والطحال .</a:t>
            </a:r>
            <a:endParaRPr lang="en-US" sz="16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dirty="0">
                <a:solidFill>
                  <a:schemeClr val="tx2"/>
                </a:solidFill>
                <a:latin typeface="Times New Roman"/>
                <a:ea typeface="Times New Roman"/>
                <a:cs typeface="Times New Roman"/>
              </a:rPr>
              <a:t>3 – يعرف البريليوم بأنه مسرطن للرئتين في حيوانات التجربة كالفئران والأرانب , وهناك دليل أيضاً على أن العمال المعرضين مهنياً حالات متزايدة من سرطان الرئة والكبد وقناة الصفراء وكيس الصفراء .</a:t>
            </a:r>
            <a:endParaRPr lang="en-US" sz="1600" dirty="0">
              <a:solidFill>
                <a:schemeClr val="tx2"/>
              </a:solidFill>
              <a:latin typeface="Times New Roman"/>
              <a:ea typeface="Times New Roman"/>
              <a:cs typeface="Traditional Arabic"/>
            </a:endParaRPr>
          </a:p>
          <a:p>
            <a:pPr marL="0" indent="0" algn="r" rtl="1">
              <a:buNone/>
            </a:pPr>
            <a:endParaRPr lang="ar-IQ" dirty="0">
              <a:solidFill>
                <a:schemeClr val="tx2"/>
              </a:solidFill>
            </a:endParaRPr>
          </a:p>
        </p:txBody>
      </p:sp>
    </p:spTree>
    <p:extLst>
      <p:ext uri="{BB962C8B-B14F-4D97-AF65-F5344CB8AC3E}">
        <p14:creationId xmlns:p14="http://schemas.microsoft.com/office/powerpoint/2010/main" val="45726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spcAft>
                <a:spcPts val="0"/>
              </a:spcAft>
              <a:tabLst>
                <a:tab pos="3333750" algn="l"/>
              </a:tabLst>
            </a:pPr>
            <a:r>
              <a:rPr lang="ar-SA" dirty="0">
                <a:solidFill>
                  <a:srgbClr val="FF0000"/>
                </a:solidFill>
                <a:latin typeface="Times New Roman"/>
                <a:ea typeface="Times New Roman"/>
              </a:rPr>
              <a:t>خامسا":</a:t>
            </a:r>
            <a:r>
              <a:rPr lang="ar-SA" b="1" dirty="0">
                <a:solidFill>
                  <a:srgbClr val="FF0000"/>
                </a:solidFill>
                <a:latin typeface="Times New Roman"/>
                <a:ea typeface="Times New Roman"/>
              </a:rPr>
              <a:t> </a:t>
            </a:r>
            <a:r>
              <a:rPr lang="ar-IQ" b="1" dirty="0">
                <a:solidFill>
                  <a:srgbClr val="FF0000"/>
                </a:solidFill>
                <a:latin typeface="Times New Roman"/>
                <a:ea typeface="Times New Roman"/>
              </a:rPr>
              <a:t>الفلور(</a:t>
            </a:r>
            <a:r>
              <a:rPr lang="en-US" b="1" dirty="0">
                <a:solidFill>
                  <a:srgbClr val="FF0000"/>
                </a:solidFill>
                <a:latin typeface="Times New Roman"/>
                <a:ea typeface="Times New Roman"/>
                <a:cs typeface="Times New Roman"/>
              </a:rPr>
              <a:t>F</a:t>
            </a:r>
            <a:r>
              <a:rPr lang="ar-IQ" b="1" dirty="0">
                <a:solidFill>
                  <a:srgbClr val="FF0000"/>
                </a:solidFill>
                <a:latin typeface="Times New Roman"/>
                <a:ea typeface="Times New Roman"/>
              </a:rPr>
              <a:t>)</a:t>
            </a:r>
            <a:endParaRPr lang="en-US" sz="2800" dirty="0">
              <a:solidFill>
                <a:srgbClr val="FF0000"/>
              </a:solidFill>
              <a:effectLst/>
              <a:latin typeface="Times New Roman"/>
              <a:ea typeface="Times New Roman"/>
              <a:cs typeface="Traditional Arabic"/>
            </a:endParaRPr>
          </a:p>
        </p:txBody>
      </p:sp>
      <p:sp>
        <p:nvSpPr>
          <p:cNvPr id="3" name="عنصر نائب للمحتوى 2"/>
          <p:cNvSpPr>
            <a:spLocks noGrp="1"/>
          </p:cNvSpPr>
          <p:nvPr>
            <p:ph idx="1"/>
          </p:nvPr>
        </p:nvSpPr>
        <p:spPr>
          <a:xfrm>
            <a:off x="351691" y="1524000"/>
            <a:ext cx="11570677" cy="5076092"/>
          </a:xfrm>
        </p:spPr>
        <p:txBody>
          <a:bodyPr>
            <a:normAutofit fontScale="25000" lnSpcReduction="20000"/>
          </a:bodyPr>
          <a:lstStyle/>
          <a:p>
            <a:pPr algn="just" rtl="1"/>
            <a:r>
              <a:rPr lang="ar-SA" sz="9600" dirty="0">
                <a:solidFill>
                  <a:schemeClr val="tx2"/>
                </a:solidFill>
                <a:ea typeface="Times New Roman"/>
                <a:cs typeface="Times New Roman"/>
              </a:rPr>
              <a:t>ينتج عن صناعة الالمنيوم والاسمدة الفوسفاتية وله </a:t>
            </a:r>
            <a:r>
              <a:rPr lang="ar-SA" sz="9600" dirty="0" err="1">
                <a:solidFill>
                  <a:schemeClr val="tx2"/>
                </a:solidFill>
                <a:ea typeface="Times New Roman"/>
                <a:cs typeface="Times New Roman"/>
              </a:rPr>
              <a:t>تاثيرات</a:t>
            </a:r>
            <a:r>
              <a:rPr lang="ar-SA" sz="9600" dirty="0">
                <a:solidFill>
                  <a:schemeClr val="tx2"/>
                </a:solidFill>
                <a:ea typeface="Times New Roman"/>
                <a:cs typeface="Times New Roman"/>
              </a:rPr>
              <a:t> ضارة حتى لو كانت بتراكيز قليلة ويمتص من قبل اوراق النبات ويتركز في الانسجة ويتراكم في الخلايا بشكل تدريجي ثم ينتقل الى الانسان من خلايا التغذية النباتية والحيوانية. </a:t>
            </a:r>
            <a:r>
              <a:rPr lang="ar-SA" sz="9600" dirty="0" err="1">
                <a:solidFill>
                  <a:schemeClr val="tx2"/>
                </a:solidFill>
                <a:ea typeface="Times New Roman"/>
                <a:cs typeface="Times New Roman"/>
              </a:rPr>
              <a:t>يتاثر</a:t>
            </a:r>
            <a:r>
              <a:rPr lang="ar-SA" sz="9600" dirty="0">
                <a:solidFill>
                  <a:schemeClr val="tx2"/>
                </a:solidFill>
                <a:ea typeface="Times New Roman"/>
                <a:cs typeface="Times New Roman"/>
              </a:rPr>
              <a:t> النحل بالفلور ، حيث يبطئ نموه </a:t>
            </a:r>
            <a:r>
              <a:rPr lang="ar-SA" sz="9600" dirty="0" smtClean="0">
                <a:solidFill>
                  <a:schemeClr val="tx2"/>
                </a:solidFill>
                <a:ea typeface="Times New Roman"/>
                <a:cs typeface="Times New Roman"/>
              </a:rPr>
              <a:t>ويقلل </a:t>
            </a:r>
            <a:r>
              <a:rPr lang="ar-SA" sz="9600" dirty="0">
                <a:solidFill>
                  <a:schemeClr val="tx2"/>
                </a:solidFill>
                <a:ea typeface="Times New Roman"/>
                <a:cs typeface="Times New Roman"/>
              </a:rPr>
              <a:t>انتاجه من العسل لأنه يصل الى النحل عن طريق الرحيق </a:t>
            </a:r>
            <a:r>
              <a:rPr lang="ar-SA" sz="9600" dirty="0" err="1">
                <a:solidFill>
                  <a:schemeClr val="tx2"/>
                </a:solidFill>
                <a:ea typeface="Times New Roman"/>
                <a:cs typeface="Times New Roman"/>
              </a:rPr>
              <a:t>للازهار</a:t>
            </a:r>
            <a:r>
              <a:rPr lang="ar-SA" sz="9600" dirty="0">
                <a:solidFill>
                  <a:schemeClr val="tx2"/>
                </a:solidFill>
                <a:ea typeface="Times New Roman"/>
                <a:cs typeface="Times New Roman"/>
              </a:rPr>
              <a:t> التي يتغذى عليها. </a:t>
            </a:r>
            <a:endParaRPr lang="ar-IQ" sz="9600" dirty="0" smtClean="0">
              <a:solidFill>
                <a:schemeClr val="tx2"/>
              </a:solidFill>
              <a:ea typeface="Times New Roman"/>
              <a:cs typeface="Times New Roman"/>
            </a:endParaRPr>
          </a:p>
          <a:p>
            <a:pPr algn="r" rtl="1">
              <a:spcAft>
                <a:spcPts val="0"/>
              </a:spcAft>
              <a:tabLst>
                <a:tab pos="3333750" algn="l"/>
              </a:tabLst>
            </a:pPr>
            <a:r>
              <a:rPr lang="ar-SA" sz="9600" b="1" u="sng" dirty="0">
                <a:solidFill>
                  <a:srgbClr val="FF0000"/>
                </a:solidFill>
                <a:latin typeface="Times New Roman"/>
                <a:ea typeface="Times New Roman"/>
                <a:cs typeface="Times New Roman"/>
              </a:rPr>
              <a:t>فلزات أخرى :</a:t>
            </a:r>
            <a:endParaRPr lang="en-US" sz="5600" b="1" u="sng" dirty="0">
              <a:solidFill>
                <a:srgbClr val="FF0000"/>
              </a:solidFill>
              <a:latin typeface="Times New Roman"/>
              <a:ea typeface="Times New Roman"/>
              <a:cs typeface="Traditional Arabic"/>
            </a:endParaRPr>
          </a:p>
          <a:p>
            <a:pPr marL="0" indent="0" algn="r" rtl="1">
              <a:spcAft>
                <a:spcPts val="0"/>
              </a:spcAft>
              <a:buNone/>
              <a:tabLst>
                <a:tab pos="3333750" algn="l"/>
              </a:tabLst>
            </a:pPr>
            <a:r>
              <a:rPr lang="ar-SA" sz="9600" dirty="0">
                <a:latin typeface="Times New Roman"/>
                <a:ea typeface="Times New Roman"/>
                <a:cs typeface="Times New Roman"/>
              </a:rPr>
              <a:t> </a:t>
            </a:r>
            <a:r>
              <a:rPr lang="ar-SA" sz="7200" dirty="0" smtClean="0">
                <a:solidFill>
                  <a:schemeClr val="tx2"/>
                </a:solidFill>
                <a:latin typeface="Times New Roman"/>
                <a:ea typeface="Times New Roman"/>
                <a:cs typeface="Times New Roman"/>
              </a:rPr>
              <a:t>أولاً </a:t>
            </a:r>
            <a:r>
              <a:rPr lang="ar-SA" sz="7200" dirty="0">
                <a:solidFill>
                  <a:schemeClr val="tx2"/>
                </a:solidFill>
                <a:latin typeface="Times New Roman"/>
                <a:ea typeface="Times New Roman"/>
                <a:cs typeface="Times New Roman"/>
              </a:rPr>
              <a:t>: زركونيوم</a:t>
            </a:r>
            <a:endParaRPr lang="en-US" sz="48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7200" dirty="0">
                <a:solidFill>
                  <a:srgbClr val="FF0000"/>
                </a:solidFill>
                <a:latin typeface="Times New Roman"/>
                <a:ea typeface="Times New Roman"/>
                <a:cs typeface="Times New Roman"/>
              </a:rPr>
              <a:t>أ – مصادره :</a:t>
            </a:r>
            <a:endParaRPr lang="en-US" sz="4800" dirty="0">
              <a:solidFill>
                <a:srgbClr val="FF0000"/>
              </a:solidFill>
              <a:latin typeface="Times New Roman"/>
              <a:ea typeface="Times New Roman"/>
              <a:cs typeface="Traditional Arabic"/>
            </a:endParaRPr>
          </a:p>
          <a:p>
            <a:pPr marL="0" indent="0" algn="r" rtl="1">
              <a:spcAft>
                <a:spcPts val="0"/>
              </a:spcAft>
              <a:buNone/>
              <a:tabLst>
                <a:tab pos="3333750" algn="l"/>
              </a:tabLst>
            </a:pPr>
            <a:r>
              <a:rPr lang="ar-SA" sz="7200" dirty="0">
                <a:solidFill>
                  <a:schemeClr val="tx2"/>
                </a:solidFill>
                <a:latin typeface="Times New Roman"/>
                <a:ea typeface="Times New Roman"/>
                <a:cs typeface="Times New Roman"/>
              </a:rPr>
              <a:t>يستخدم كمادة مانعة للتعرق في الدهون </a:t>
            </a:r>
            <a:r>
              <a:rPr lang="ar-SA" sz="7200" dirty="0" err="1">
                <a:solidFill>
                  <a:schemeClr val="tx2"/>
                </a:solidFill>
                <a:latin typeface="Times New Roman"/>
                <a:ea typeface="Times New Roman"/>
                <a:cs typeface="Times New Roman"/>
              </a:rPr>
              <a:t>والرذاذات</a:t>
            </a:r>
            <a:r>
              <a:rPr lang="ar-SA" sz="7200" dirty="0">
                <a:solidFill>
                  <a:schemeClr val="tx2"/>
                </a:solidFill>
                <a:latin typeface="Times New Roman"/>
                <a:ea typeface="Times New Roman"/>
                <a:cs typeface="Times New Roman"/>
              </a:rPr>
              <a:t> المزيلة للروائح (حالياً منع تسويقها إلى أن يثبت الصناعيين سلامتها) .</a:t>
            </a:r>
            <a:endParaRPr lang="en-US" sz="48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7200" dirty="0">
                <a:solidFill>
                  <a:srgbClr val="FF0000"/>
                </a:solidFill>
                <a:latin typeface="Times New Roman"/>
                <a:ea typeface="Times New Roman"/>
                <a:cs typeface="Times New Roman"/>
              </a:rPr>
              <a:t>ب – تأثيراته </a:t>
            </a:r>
            <a:r>
              <a:rPr lang="ar-SA" sz="7200" dirty="0">
                <a:solidFill>
                  <a:schemeClr val="tx2"/>
                </a:solidFill>
                <a:latin typeface="Times New Roman"/>
                <a:ea typeface="Times New Roman"/>
                <a:cs typeface="Times New Roman"/>
              </a:rPr>
              <a:t>:</a:t>
            </a:r>
            <a:endParaRPr lang="en-US" sz="48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7200" dirty="0">
                <a:solidFill>
                  <a:schemeClr val="tx2"/>
                </a:solidFill>
                <a:latin typeface="Times New Roman"/>
                <a:ea typeface="Times New Roman"/>
                <a:cs typeface="Times New Roman"/>
              </a:rPr>
              <a:t>1 – يمكن أن يسبب طفح جلدي عند بعض الأفراد .</a:t>
            </a:r>
            <a:endParaRPr lang="en-US" sz="48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7200" dirty="0">
                <a:solidFill>
                  <a:schemeClr val="tx2"/>
                </a:solidFill>
                <a:latin typeface="Times New Roman"/>
                <a:ea typeface="Times New Roman"/>
                <a:cs typeface="Times New Roman"/>
              </a:rPr>
              <a:t>2 – عند استنشاق رذاذه يسبب مرض الرئة طويل المدى يسبب استجابة التهابية (ورماً حبيباً) في نسيج الرئة .</a:t>
            </a:r>
            <a:endParaRPr lang="en-US" sz="48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7200" dirty="0">
                <a:solidFill>
                  <a:srgbClr val="FF0000"/>
                </a:solidFill>
                <a:latin typeface="Times New Roman"/>
                <a:ea typeface="Times New Roman"/>
                <a:cs typeface="Times New Roman"/>
              </a:rPr>
              <a:t>ثانياً : السلينيوم</a:t>
            </a:r>
            <a:endParaRPr lang="en-US" sz="4800" dirty="0">
              <a:solidFill>
                <a:srgbClr val="FF0000"/>
              </a:solidFill>
              <a:latin typeface="Times New Roman"/>
              <a:ea typeface="Times New Roman"/>
              <a:cs typeface="Traditional Arabic"/>
            </a:endParaRPr>
          </a:p>
          <a:p>
            <a:pPr marL="0" indent="0" algn="r" rtl="1">
              <a:spcAft>
                <a:spcPts val="0"/>
              </a:spcAft>
              <a:buNone/>
              <a:tabLst>
                <a:tab pos="3333750" algn="l"/>
              </a:tabLst>
            </a:pPr>
            <a:r>
              <a:rPr lang="ar-SA" sz="7200" dirty="0">
                <a:solidFill>
                  <a:schemeClr val="tx2"/>
                </a:solidFill>
                <a:latin typeface="Times New Roman"/>
                <a:ea typeface="Times New Roman"/>
                <a:cs typeface="Times New Roman"/>
              </a:rPr>
              <a:t>عنصر ضروري ولكن الكميات الزائدة منه سامة للإنسان والحيوانات , ومسرطنة لبعض الحيوانات .</a:t>
            </a:r>
            <a:endParaRPr lang="en-US" sz="48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7200" dirty="0">
                <a:solidFill>
                  <a:schemeClr val="tx2"/>
                </a:solidFill>
                <a:latin typeface="Times New Roman"/>
                <a:ea typeface="Times New Roman"/>
                <a:cs typeface="Times New Roman"/>
              </a:rPr>
              <a:t>يؤدي التسمم بالسلينيوم في البشر إلى :-</a:t>
            </a:r>
            <a:endParaRPr lang="en-US" sz="48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7200" dirty="0">
                <a:solidFill>
                  <a:schemeClr val="tx2"/>
                </a:solidFill>
                <a:latin typeface="Times New Roman"/>
                <a:ea typeface="Times New Roman"/>
                <a:cs typeface="Times New Roman"/>
              </a:rPr>
              <a:t>1 – تغير لون الأسنان وتحللها </a:t>
            </a:r>
            <a:r>
              <a:rPr lang="ar-SA" sz="7200" dirty="0" smtClean="0">
                <a:solidFill>
                  <a:schemeClr val="tx2"/>
                </a:solidFill>
                <a:latin typeface="Times New Roman"/>
                <a:ea typeface="Times New Roman"/>
                <a:cs typeface="Times New Roman"/>
              </a:rPr>
              <a:t>.2 </a:t>
            </a:r>
            <a:r>
              <a:rPr lang="ar-SA" sz="7200" dirty="0">
                <a:solidFill>
                  <a:schemeClr val="tx2"/>
                </a:solidFill>
                <a:latin typeface="Times New Roman"/>
                <a:ea typeface="Times New Roman"/>
                <a:cs typeface="Times New Roman"/>
              </a:rPr>
              <a:t>– اصفرار لون الجلد </a:t>
            </a:r>
            <a:r>
              <a:rPr lang="ar-SA" sz="7200" dirty="0" smtClean="0">
                <a:solidFill>
                  <a:schemeClr val="tx2"/>
                </a:solidFill>
                <a:latin typeface="Times New Roman"/>
                <a:ea typeface="Times New Roman"/>
                <a:cs typeface="Times New Roman"/>
              </a:rPr>
              <a:t>.3 </a:t>
            </a:r>
            <a:r>
              <a:rPr lang="ar-SA" sz="7200" dirty="0">
                <a:solidFill>
                  <a:schemeClr val="tx2"/>
                </a:solidFill>
                <a:latin typeface="Times New Roman"/>
                <a:ea typeface="Times New Roman"/>
                <a:cs typeface="Times New Roman"/>
              </a:rPr>
              <a:t>– طفح جلدي </a:t>
            </a:r>
            <a:r>
              <a:rPr lang="ar-SA" sz="7200" dirty="0" smtClean="0">
                <a:solidFill>
                  <a:schemeClr val="tx2"/>
                </a:solidFill>
                <a:latin typeface="Times New Roman"/>
                <a:ea typeface="Times New Roman"/>
                <a:cs typeface="Times New Roman"/>
              </a:rPr>
              <a:t>.4 </a:t>
            </a:r>
            <a:r>
              <a:rPr lang="ar-SA" sz="7200" dirty="0">
                <a:solidFill>
                  <a:schemeClr val="tx2"/>
                </a:solidFill>
                <a:latin typeface="Times New Roman"/>
                <a:ea typeface="Times New Roman"/>
                <a:cs typeface="Times New Roman"/>
              </a:rPr>
              <a:t>– التهاب مفاصل مزمن </a:t>
            </a:r>
            <a:r>
              <a:rPr lang="ar-SA" sz="7200" dirty="0" smtClean="0">
                <a:solidFill>
                  <a:schemeClr val="tx2"/>
                </a:solidFill>
                <a:latin typeface="Times New Roman"/>
                <a:ea typeface="Times New Roman"/>
                <a:cs typeface="Times New Roman"/>
              </a:rPr>
              <a:t>.5 </a:t>
            </a:r>
            <a:r>
              <a:rPr lang="ar-SA" sz="7200" dirty="0">
                <a:solidFill>
                  <a:schemeClr val="tx2"/>
                </a:solidFill>
                <a:latin typeface="Times New Roman"/>
                <a:ea typeface="Times New Roman"/>
                <a:cs typeface="Times New Roman"/>
              </a:rPr>
              <a:t>– خزب </a:t>
            </a:r>
            <a:r>
              <a:rPr lang="en-GB" sz="7200" dirty="0">
                <a:solidFill>
                  <a:schemeClr val="tx2"/>
                </a:solidFill>
                <a:latin typeface="Times New Roman"/>
                <a:ea typeface="Times New Roman"/>
                <a:cs typeface="Times New Roman"/>
              </a:rPr>
              <a:t>oedema</a:t>
            </a:r>
            <a:r>
              <a:rPr lang="ar-SA" sz="7200" dirty="0">
                <a:solidFill>
                  <a:schemeClr val="tx2"/>
                </a:solidFill>
                <a:latin typeface="Times New Roman"/>
                <a:ea typeface="Times New Roman"/>
                <a:cs typeface="Times New Roman"/>
              </a:rPr>
              <a:t> </a:t>
            </a:r>
            <a:r>
              <a:rPr lang="ar-SA" sz="7200" dirty="0" smtClean="0">
                <a:solidFill>
                  <a:schemeClr val="tx2"/>
                </a:solidFill>
                <a:latin typeface="Times New Roman"/>
                <a:ea typeface="Times New Roman"/>
                <a:cs typeface="Times New Roman"/>
              </a:rPr>
              <a:t>.6 </a:t>
            </a:r>
            <a:r>
              <a:rPr lang="ar-SA" sz="7200" dirty="0">
                <a:solidFill>
                  <a:schemeClr val="tx2"/>
                </a:solidFill>
                <a:latin typeface="Times New Roman"/>
                <a:ea typeface="Times New Roman"/>
                <a:cs typeface="Times New Roman"/>
              </a:rPr>
              <a:t>– اضطرابات معوية معدية .</a:t>
            </a:r>
            <a:endParaRPr lang="en-US" sz="48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7200" dirty="0">
                <a:solidFill>
                  <a:schemeClr val="tx2"/>
                </a:solidFill>
                <a:latin typeface="Times New Roman"/>
                <a:ea typeface="Times New Roman"/>
                <a:cs typeface="Times New Roman"/>
              </a:rPr>
              <a:t>7 – فقدان الشعر والأظافر .</a:t>
            </a:r>
            <a:endParaRPr lang="en-US" sz="4800" dirty="0">
              <a:solidFill>
                <a:schemeClr val="tx2"/>
              </a:solidFill>
              <a:latin typeface="Times New Roman"/>
              <a:ea typeface="Times New Roman"/>
              <a:cs typeface="Traditional Arabic"/>
            </a:endParaRPr>
          </a:p>
          <a:p>
            <a:pPr marL="0" indent="0" algn="just" rtl="1">
              <a:buNone/>
            </a:pPr>
            <a:endParaRPr lang="ar-IQ" sz="5600" dirty="0">
              <a:solidFill>
                <a:schemeClr val="tx2"/>
              </a:solidFill>
            </a:endParaRPr>
          </a:p>
        </p:txBody>
      </p:sp>
    </p:spTree>
    <p:extLst>
      <p:ext uri="{BB962C8B-B14F-4D97-AF65-F5344CB8AC3E}">
        <p14:creationId xmlns:p14="http://schemas.microsoft.com/office/powerpoint/2010/main" val="4112943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68215" y="550985"/>
            <a:ext cx="11007969" cy="5884984"/>
          </a:xfrm>
        </p:spPr>
        <p:txBody>
          <a:bodyPr>
            <a:noAutofit/>
          </a:bodyPr>
          <a:lstStyle/>
          <a:p>
            <a:pPr marL="0" indent="0" algn="r" rtl="1">
              <a:spcAft>
                <a:spcPts val="0"/>
              </a:spcAft>
              <a:buNone/>
              <a:tabLst>
                <a:tab pos="3333750" algn="l"/>
              </a:tabLst>
            </a:pPr>
            <a:r>
              <a:rPr lang="ar-SA" dirty="0">
                <a:solidFill>
                  <a:srgbClr val="FF0000"/>
                </a:solidFill>
                <a:latin typeface="Times New Roman"/>
                <a:ea typeface="Times New Roman"/>
                <a:cs typeface="Times New Roman"/>
              </a:rPr>
              <a:t>ثالثاً : النيكل</a:t>
            </a:r>
            <a:endParaRPr lang="en-US" sz="3600" dirty="0">
              <a:solidFill>
                <a:srgbClr val="FF0000"/>
              </a:solidFill>
              <a:latin typeface="Times New Roman"/>
              <a:ea typeface="Times New Roman"/>
              <a:cs typeface="Traditional Arabic"/>
            </a:endParaRPr>
          </a:p>
          <a:p>
            <a:pPr algn="r" rtl="1">
              <a:spcAft>
                <a:spcPts val="0"/>
              </a:spcAft>
              <a:tabLst>
                <a:tab pos="3333750" algn="l"/>
              </a:tabLst>
            </a:pPr>
            <a:r>
              <a:rPr lang="ar-SA" sz="1800" dirty="0">
                <a:solidFill>
                  <a:schemeClr val="tx2"/>
                </a:solidFill>
                <a:latin typeface="Times New Roman"/>
                <a:ea typeface="Times New Roman"/>
                <a:cs typeface="Times New Roman"/>
              </a:rPr>
              <a:t>-أن أبخرة النيكل مسرطنة للحيوانات والبشر .</a:t>
            </a:r>
            <a:endParaRPr lang="en-US" sz="1100" dirty="0">
              <a:solidFill>
                <a:schemeClr val="tx2"/>
              </a:solidFill>
              <a:latin typeface="Times New Roman"/>
              <a:ea typeface="Times New Roman"/>
              <a:cs typeface="Traditional Arabic"/>
            </a:endParaRPr>
          </a:p>
          <a:p>
            <a:pPr algn="r" rtl="1">
              <a:spcAft>
                <a:spcPts val="0"/>
              </a:spcAft>
              <a:tabLst>
                <a:tab pos="3333750" algn="l"/>
              </a:tabLst>
            </a:pPr>
            <a:r>
              <a:rPr lang="ar-SA" sz="1800" dirty="0">
                <a:solidFill>
                  <a:schemeClr val="tx2"/>
                </a:solidFill>
                <a:latin typeface="Times New Roman"/>
                <a:ea typeface="Times New Roman"/>
                <a:cs typeface="Times New Roman"/>
              </a:rPr>
              <a:t>- ويمكن أن يتلف الجهاز التنفسي بسرعة .</a:t>
            </a:r>
            <a:endParaRPr lang="en-US" sz="11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1000" dirty="0">
                <a:solidFill>
                  <a:schemeClr val="tx2"/>
                </a:solidFill>
                <a:latin typeface="Times New Roman"/>
                <a:ea typeface="Times New Roman"/>
                <a:cs typeface="Times New Roman"/>
              </a:rPr>
              <a:t> </a:t>
            </a:r>
            <a:r>
              <a:rPr lang="ar-SA" sz="2000" dirty="0" smtClean="0">
                <a:solidFill>
                  <a:srgbClr val="FF0000"/>
                </a:solidFill>
                <a:latin typeface="Times New Roman"/>
                <a:ea typeface="Times New Roman"/>
                <a:cs typeface="Times New Roman"/>
              </a:rPr>
              <a:t>رابعاً </a:t>
            </a:r>
            <a:r>
              <a:rPr lang="ar-SA" sz="2000" dirty="0">
                <a:solidFill>
                  <a:srgbClr val="FF0000"/>
                </a:solidFill>
                <a:latin typeface="Times New Roman"/>
                <a:ea typeface="Times New Roman"/>
                <a:cs typeface="Times New Roman"/>
              </a:rPr>
              <a:t>: القصدير</a:t>
            </a:r>
            <a:endParaRPr lang="en-US" sz="1200" dirty="0">
              <a:solidFill>
                <a:srgbClr val="FF0000"/>
              </a:solidFill>
              <a:latin typeface="Times New Roman"/>
              <a:ea typeface="Times New Roman"/>
              <a:cs typeface="Traditional Arabic"/>
            </a:endParaRPr>
          </a:p>
          <a:p>
            <a:pPr algn="r" rtl="1">
              <a:spcAft>
                <a:spcPts val="0"/>
              </a:spcAft>
              <a:tabLst>
                <a:tab pos="3333750" algn="l"/>
              </a:tabLst>
            </a:pPr>
            <a:r>
              <a:rPr lang="ar-SA" sz="1800" dirty="0">
                <a:solidFill>
                  <a:schemeClr val="tx2"/>
                </a:solidFill>
                <a:latin typeface="Times New Roman"/>
                <a:ea typeface="Times New Roman"/>
                <a:cs typeface="Times New Roman"/>
              </a:rPr>
              <a:t>- القصدير غير العضوي ذو سمية واطئة بينما القصدير العضوي ذو سمية عالية .</a:t>
            </a:r>
            <a:endParaRPr lang="en-US" sz="1100" dirty="0">
              <a:solidFill>
                <a:schemeClr val="tx2"/>
              </a:solidFill>
              <a:latin typeface="Times New Roman"/>
              <a:ea typeface="Times New Roman"/>
              <a:cs typeface="Traditional Arabic"/>
            </a:endParaRPr>
          </a:p>
          <a:p>
            <a:pPr algn="r" rtl="1">
              <a:spcAft>
                <a:spcPts val="0"/>
              </a:spcAft>
              <a:tabLst>
                <a:tab pos="3333750" algn="l"/>
              </a:tabLst>
            </a:pPr>
            <a:r>
              <a:rPr lang="ar-SA" sz="1800" dirty="0">
                <a:solidFill>
                  <a:schemeClr val="tx2"/>
                </a:solidFill>
                <a:latin typeface="Times New Roman"/>
                <a:ea typeface="Times New Roman"/>
                <a:cs typeface="Times New Roman"/>
              </a:rPr>
              <a:t>- حامضية الأغذية المعلبة في القصدير تسبب ذوبانيته ولكن الطلي بالورنيش يمنع ذلك .</a:t>
            </a:r>
            <a:endParaRPr lang="en-US" sz="1100" dirty="0">
              <a:solidFill>
                <a:schemeClr val="tx2"/>
              </a:solidFill>
              <a:latin typeface="Times New Roman"/>
              <a:ea typeface="Times New Roman"/>
              <a:cs typeface="Traditional Arabic"/>
            </a:endParaRPr>
          </a:p>
          <a:p>
            <a:pPr algn="r" rtl="1">
              <a:spcAft>
                <a:spcPts val="0"/>
              </a:spcAft>
              <a:tabLst>
                <a:tab pos="3333750" algn="l"/>
              </a:tabLst>
            </a:pPr>
            <a:r>
              <a:rPr lang="ar-SA" sz="1800" dirty="0">
                <a:solidFill>
                  <a:schemeClr val="tx2"/>
                </a:solidFill>
                <a:latin typeface="Times New Roman"/>
                <a:ea typeface="Times New Roman"/>
                <a:cs typeface="Times New Roman"/>
              </a:rPr>
              <a:t>- يتجمع في قلب الإنسان .</a:t>
            </a:r>
            <a:endParaRPr lang="en-US" sz="11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1000" dirty="0">
                <a:solidFill>
                  <a:schemeClr val="tx2"/>
                </a:solidFill>
                <a:latin typeface="Times New Roman"/>
                <a:ea typeface="Times New Roman"/>
                <a:cs typeface="Times New Roman"/>
              </a:rPr>
              <a:t> </a:t>
            </a:r>
            <a:r>
              <a:rPr lang="ar-SA" sz="2000" dirty="0" smtClean="0">
                <a:solidFill>
                  <a:srgbClr val="FF0000"/>
                </a:solidFill>
                <a:latin typeface="Times New Roman"/>
                <a:ea typeface="Times New Roman"/>
                <a:cs typeface="Times New Roman"/>
              </a:rPr>
              <a:t>خامساً </a:t>
            </a:r>
            <a:r>
              <a:rPr lang="ar-SA" sz="2000" dirty="0">
                <a:solidFill>
                  <a:srgbClr val="FF0000"/>
                </a:solidFill>
                <a:latin typeface="Times New Roman"/>
                <a:ea typeface="Times New Roman"/>
                <a:cs typeface="Times New Roman"/>
              </a:rPr>
              <a:t>: </a:t>
            </a:r>
            <a:r>
              <a:rPr lang="ar-SA" sz="2000" dirty="0" err="1">
                <a:solidFill>
                  <a:srgbClr val="FF0000"/>
                </a:solidFill>
                <a:latin typeface="Times New Roman"/>
                <a:ea typeface="Times New Roman"/>
                <a:cs typeface="Times New Roman"/>
              </a:rPr>
              <a:t>الأنتيمون</a:t>
            </a:r>
            <a:endParaRPr lang="en-US" sz="1200" dirty="0">
              <a:solidFill>
                <a:srgbClr val="FF0000"/>
              </a:solidFill>
              <a:latin typeface="Times New Roman"/>
              <a:ea typeface="Times New Roman"/>
              <a:cs typeface="Traditional Arabic"/>
            </a:endParaRPr>
          </a:p>
          <a:p>
            <a:pPr algn="r" rtl="1">
              <a:spcAft>
                <a:spcPts val="0"/>
              </a:spcAft>
              <a:tabLst>
                <a:tab pos="3333750" algn="l"/>
              </a:tabLst>
            </a:pPr>
            <a:r>
              <a:rPr lang="ar-SA" sz="1000" dirty="0" smtClean="0">
                <a:solidFill>
                  <a:schemeClr val="tx2"/>
                </a:solidFill>
                <a:latin typeface="Times New Roman"/>
                <a:ea typeface="Times New Roman"/>
                <a:cs typeface="Times New Roman"/>
              </a:rPr>
              <a:t>    </a:t>
            </a:r>
            <a:r>
              <a:rPr lang="ar-SA" sz="1800" dirty="0">
                <a:solidFill>
                  <a:schemeClr val="tx2"/>
                </a:solidFill>
                <a:latin typeface="Times New Roman"/>
                <a:ea typeface="Times New Roman"/>
                <a:cs typeface="Times New Roman"/>
              </a:rPr>
              <a:t>يؤثر في عضلات القلب ويسبب اضطرابات في الجلد .</a:t>
            </a:r>
            <a:endParaRPr lang="en-US" sz="11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2000" dirty="0">
                <a:solidFill>
                  <a:srgbClr val="FF0000"/>
                </a:solidFill>
                <a:latin typeface="Times New Roman"/>
                <a:ea typeface="Times New Roman"/>
                <a:cs typeface="Times New Roman"/>
              </a:rPr>
              <a:t>سادساً : الزرنيخ</a:t>
            </a:r>
            <a:endParaRPr lang="en-US" sz="1200" dirty="0">
              <a:solidFill>
                <a:srgbClr val="FF0000"/>
              </a:solidFill>
              <a:latin typeface="Times New Roman"/>
              <a:ea typeface="Times New Roman"/>
              <a:cs typeface="Traditional Arabic"/>
            </a:endParaRPr>
          </a:p>
          <a:p>
            <a:pPr algn="r" rtl="1">
              <a:spcAft>
                <a:spcPts val="0"/>
              </a:spcAft>
              <a:tabLst>
                <a:tab pos="3333750" algn="l"/>
              </a:tabLst>
            </a:pPr>
            <a:r>
              <a:rPr lang="ar-SA" sz="1000" dirty="0">
                <a:solidFill>
                  <a:schemeClr val="tx2"/>
                </a:solidFill>
                <a:latin typeface="Times New Roman"/>
                <a:ea typeface="Times New Roman"/>
                <a:cs typeface="Times New Roman"/>
              </a:rPr>
              <a:t>-       </a:t>
            </a:r>
            <a:r>
              <a:rPr lang="ar-SA" sz="1800" dirty="0">
                <a:solidFill>
                  <a:schemeClr val="tx2"/>
                </a:solidFill>
                <a:latin typeface="Times New Roman"/>
                <a:ea typeface="Times New Roman"/>
                <a:cs typeface="Times New Roman"/>
              </a:rPr>
              <a:t>يستخدم كمبيد وهو غير سام ولكن مركباته سامة ومسرطنة .</a:t>
            </a:r>
            <a:endParaRPr lang="en-US" sz="1100" dirty="0">
              <a:solidFill>
                <a:schemeClr val="tx2"/>
              </a:solidFill>
              <a:latin typeface="Times New Roman"/>
              <a:ea typeface="Times New Roman"/>
              <a:cs typeface="Traditional Arabic"/>
            </a:endParaRPr>
          </a:p>
          <a:p>
            <a:pPr algn="r" rtl="1">
              <a:spcAft>
                <a:spcPts val="0"/>
              </a:spcAft>
              <a:tabLst>
                <a:tab pos="3333750" algn="l"/>
              </a:tabLst>
            </a:pPr>
            <a:r>
              <a:rPr lang="ar-SA" sz="1800" dirty="0">
                <a:solidFill>
                  <a:schemeClr val="tx2"/>
                </a:solidFill>
                <a:latin typeface="Times New Roman"/>
                <a:ea typeface="Times New Roman"/>
                <a:cs typeface="Times New Roman"/>
              </a:rPr>
              <a:t>-       يدخل الجسم مع التبغ (الذي يأتي من مبيدات الزرنيخ) ويمكن أن يكون مسؤولاً عن السرطان بين مدخني التبغ .</a:t>
            </a:r>
            <a:endParaRPr lang="en-US" sz="11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1000" dirty="0">
                <a:solidFill>
                  <a:schemeClr val="tx2"/>
                </a:solidFill>
                <a:latin typeface="Times New Roman"/>
                <a:ea typeface="Times New Roman"/>
                <a:cs typeface="Times New Roman"/>
              </a:rPr>
              <a:t> </a:t>
            </a:r>
            <a:r>
              <a:rPr lang="ar-SA" sz="1800" dirty="0" smtClean="0">
                <a:solidFill>
                  <a:srgbClr val="FF0000"/>
                </a:solidFill>
                <a:latin typeface="Times New Roman"/>
                <a:ea typeface="Times New Roman"/>
                <a:cs typeface="Times New Roman"/>
              </a:rPr>
              <a:t>سابعاً </a:t>
            </a:r>
            <a:r>
              <a:rPr lang="ar-SA" sz="1800" dirty="0">
                <a:solidFill>
                  <a:srgbClr val="FF0000"/>
                </a:solidFill>
                <a:latin typeface="Times New Roman"/>
                <a:ea typeface="Times New Roman"/>
                <a:cs typeface="Times New Roman"/>
              </a:rPr>
              <a:t>: الخارصين</a:t>
            </a:r>
            <a:endParaRPr lang="en-US" sz="600" dirty="0">
              <a:solidFill>
                <a:srgbClr val="FF0000"/>
              </a:solidFill>
              <a:latin typeface="Times New Roman"/>
              <a:ea typeface="Times New Roman"/>
              <a:cs typeface="Traditional Arabic"/>
            </a:endParaRPr>
          </a:p>
          <a:p>
            <a:pPr algn="r" rtl="1">
              <a:spcAft>
                <a:spcPts val="0"/>
              </a:spcAft>
              <a:tabLst>
                <a:tab pos="3333750" algn="l"/>
              </a:tabLst>
            </a:pPr>
            <a:r>
              <a:rPr lang="ar-SA" sz="1800" dirty="0">
                <a:solidFill>
                  <a:schemeClr val="tx2"/>
                </a:solidFill>
                <a:latin typeface="Times New Roman"/>
                <a:ea typeface="Times New Roman"/>
                <a:cs typeface="Times New Roman"/>
              </a:rPr>
              <a:t>عنصر أساسي وضروري للأحياء وهو مكون للعديد من الأنزيمات , وفي التراكيز العالية قد يكون ساماً لبعض الأحياء ويعتمد سميته على درجة الحرارة والحموضة والأوكسجين الذائب .</a:t>
            </a:r>
            <a:endParaRPr lang="en-US" sz="11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1000" dirty="0">
                <a:solidFill>
                  <a:schemeClr val="tx2"/>
                </a:solidFill>
                <a:latin typeface="Times New Roman"/>
                <a:ea typeface="Times New Roman"/>
                <a:cs typeface="Times New Roman"/>
              </a:rPr>
              <a:t> </a:t>
            </a:r>
            <a:endParaRPr lang="en-US" sz="600" dirty="0">
              <a:solidFill>
                <a:schemeClr val="tx2"/>
              </a:solidFill>
              <a:latin typeface="Times New Roman"/>
              <a:ea typeface="Times New Roman"/>
              <a:cs typeface="Traditional Arabic"/>
            </a:endParaRPr>
          </a:p>
          <a:p>
            <a:pPr marL="0" indent="0" algn="r" rtl="1">
              <a:spcAft>
                <a:spcPts val="0"/>
              </a:spcAft>
              <a:buNone/>
              <a:tabLst>
                <a:tab pos="3333750" algn="l"/>
              </a:tabLst>
            </a:pPr>
            <a:endParaRPr lang="en-US" sz="600" dirty="0">
              <a:solidFill>
                <a:schemeClr val="tx2"/>
              </a:solidFill>
              <a:latin typeface="Times New Roman"/>
              <a:ea typeface="Times New Roman"/>
              <a:cs typeface="Traditional Arabic"/>
            </a:endParaRPr>
          </a:p>
          <a:p>
            <a:pPr algn="r" rtl="1"/>
            <a:endParaRPr lang="ar-IQ" sz="1000" dirty="0">
              <a:solidFill>
                <a:schemeClr val="tx2"/>
              </a:solidFill>
            </a:endParaRPr>
          </a:p>
        </p:txBody>
      </p:sp>
    </p:spTree>
    <p:extLst>
      <p:ext uri="{BB962C8B-B14F-4D97-AF65-F5344CB8AC3E}">
        <p14:creationId xmlns:p14="http://schemas.microsoft.com/office/powerpoint/2010/main" val="3927594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45477" y="1125414"/>
            <a:ext cx="11371385" cy="5427785"/>
          </a:xfrm>
        </p:spPr>
        <p:txBody>
          <a:bodyPr>
            <a:normAutofit fontScale="85000" lnSpcReduction="20000"/>
          </a:bodyPr>
          <a:lstStyle/>
          <a:p>
            <a:pPr marL="0" indent="0" algn="r" rtl="1">
              <a:spcAft>
                <a:spcPts val="0"/>
              </a:spcAft>
              <a:buNone/>
              <a:tabLst>
                <a:tab pos="3333750" algn="l"/>
              </a:tabLst>
            </a:pPr>
            <a:r>
              <a:rPr lang="ar-SA" sz="3800" dirty="0">
                <a:solidFill>
                  <a:srgbClr val="FF0000"/>
                </a:solidFill>
                <a:latin typeface="Times New Roman"/>
                <a:ea typeface="Times New Roman"/>
                <a:cs typeface="Times New Roman"/>
              </a:rPr>
              <a:t>ثامناً : الكروم</a:t>
            </a:r>
            <a:endParaRPr lang="en-US" sz="2100" dirty="0">
              <a:solidFill>
                <a:srgbClr val="00B0F0"/>
              </a:solidFill>
              <a:latin typeface="Times New Roman"/>
              <a:ea typeface="Times New Roman"/>
              <a:cs typeface="Traditional Arabic"/>
            </a:endParaRPr>
          </a:p>
          <a:p>
            <a:pPr algn="r" rtl="1">
              <a:spcAft>
                <a:spcPts val="0"/>
              </a:spcAft>
              <a:tabLst>
                <a:tab pos="3333750" algn="l"/>
              </a:tabLst>
            </a:pPr>
            <a:r>
              <a:rPr lang="ar-SA" sz="3000" dirty="0" smtClean="0">
                <a:solidFill>
                  <a:srgbClr val="00B0F0"/>
                </a:solidFill>
                <a:latin typeface="Times New Roman"/>
                <a:ea typeface="Times New Roman"/>
                <a:cs typeface="Times New Roman"/>
              </a:rPr>
              <a:t>عنصر سام للبشر يحدث :</a:t>
            </a:r>
            <a:endParaRPr lang="en-US" sz="1700" dirty="0" smtClean="0">
              <a:solidFill>
                <a:srgbClr val="00B0F0"/>
              </a:solidFill>
              <a:latin typeface="Times New Roman"/>
              <a:ea typeface="Times New Roman"/>
              <a:cs typeface="Traditional Arabic"/>
            </a:endParaRPr>
          </a:p>
          <a:p>
            <a:pPr marL="0" indent="0" algn="r" rtl="1">
              <a:spcAft>
                <a:spcPts val="0"/>
              </a:spcAft>
              <a:buNone/>
              <a:tabLst>
                <a:tab pos="3333750" algn="l"/>
              </a:tabLst>
            </a:pPr>
            <a:r>
              <a:rPr lang="ar-SA" sz="3000" dirty="0" smtClean="0">
                <a:solidFill>
                  <a:srgbClr val="00B0F0"/>
                </a:solidFill>
                <a:latin typeface="Times New Roman"/>
                <a:ea typeface="Times New Roman"/>
                <a:cs typeface="Times New Roman"/>
              </a:rPr>
              <a:t>1 </a:t>
            </a:r>
            <a:r>
              <a:rPr lang="ar-SA" sz="3000" dirty="0">
                <a:solidFill>
                  <a:srgbClr val="00B0F0"/>
                </a:solidFill>
                <a:latin typeface="Times New Roman"/>
                <a:ea typeface="Times New Roman"/>
                <a:cs typeface="Times New Roman"/>
              </a:rPr>
              <a:t>– تورمات رئوية عندما يستنشق .</a:t>
            </a:r>
            <a:endParaRPr lang="en-US" sz="1700" dirty="0">
              <a:solidFill>
                <a:srgbClr val="00B0F0"/>
              </a:solidFill>
              <a:latin typeface="Times New Roman"/>
              <a:ea typeface="Times New Roman"/>
              <a:cs typeface="Traditional Arabic"/>
            </a:endParaRPr>
          </a:p>
          <a:p>
            <a:pPr marL="0" indent="0" algn="r" rtl="1">
              <a:spcAft>
                <a:spcPts val="0"/>
              </a:spcAft>
              <a:buNone/>
              <a:tabLst>
                <a:tab pos="3333750" algn="l"/>
              </a:tabLst>
            </a:pPr>
            <a:r>
              <a:rPr lang="ar-SA" sz="3000" dirty="0">
                <a:solidFill>
                  <a:srgbClr val="00B0F0"/>
                </a:solidFill>
                <a:latin typeface="Times New Roman"/>
                <a:ea typeface="Times New Roman"/>
                <a:cs typeface="Times New Roman"/>
              </a:rPr>
              <a:t>2 – محسس قوي للجلد .</a:t>
            </a:r>
            <a:endParaRPr lang="en-US" sz="1700" dirty="0">
              <a:solidFill>
                <a:srgbClr val="00B0F0"/>
              </a:solidFill>
              <a:latin typeface="Times New Roman"/>
              <a:ea typeface="Times New Roman"/>
              <a:cs typeface="Traditional Arabic"/>
            </a:endParaRPr>
          </a:p>
          <a:p>
            <a:pPr marL="0" indent="0" algn="r" rtl="1">
              <a:spcAft>
                <a:spcPts val="0"/>
              </a:spcAft>
              <a:buNone/>
              <a:tabLst>
                <a:tab pos="3333750" algn="l"/>
              </a:tabLst>
            </a:pPr>
            <a:r>
              <a:rPr lang="ar-SA" sz="3800" dirty="0">
                <a:solidFill>
                  <a:srgbClr val="FF0000"/>
                </a:solidFill>
                <a:latin typeface="Times New Roman"/>
                <a:ea typeface="Times New Roman"/>
                <a:cs typeface="Times New Roman"/>
              </a:rPr>
              <a:t>تاسعاً : الفضة</a:t>
            </a:r>
            <a:endParaRPr lang="en-US" sz="2100" dirty="0">
              <a:solidFill>
                <a:srgbClr val="FF0000"/>
              </a:solidFill>
              <a:latin typeface="Times New Roman"/>
              <a:ea typeface="Times New Roman"/>
              <a:cs typeface="Traditional Arabic"/>
            </a:endParaRPr>
          </a:p>
          <a:p>
            <a:pPr algn="r" rtl="1">
              <a:spcAft>
                <a:spcPts val="0"/>
              </a:spcAft>
              <a:tabLst>
                <a:tab pos="3333750" algn="l"/>
              </a:tabLst>
            </a:pPr>
            <a:r>
              <a:rPr lang="ar-SA" sz="3000" dirty="0" smtClean="0">
                <a:solidFill>
                  <a:srgbClr val="00B0F0"/>
                </a:solidFill>
                <a:latin typeface="Times New Roman"/>
                <a:ea typeface="Times New Roman"/>
                <a:cs typeface="Times New Roman"/>
              </a:rPr>
              <a:t>يستخدم </a:t>
            </a:r>
            <a:r>
              <a:rPr lang="ar-SA" sz="3000" dirty="0">
                <a:solidFill>
                  <a:srgbClr val="00B0F0"/>
                </a:solidFill>
                <a:latin typeface="Times New Roman"/>
                <a:ea typeface="Times New Roman"/>
                <a:cs typeface="Times New Roman"/>
              </a:rPr>
              <a:t>كمطهر للماء في بعض الأحيان , وله استخدامات مختلفة .</a:t>
            </a:r>
            <a:endParaRPr lang="en-US" sz="1700" dirty="0">
              <a:solidFill>
                <a:srgbClr val="00B0F0"/>
              </a:solidFill>
              <a:latin typeface="Times New Roman"/>
              <a:ea typeface="Times New Roman"/>
              <a:cs typeface="Traditional Arabic"/>
            </a:endParaRPr>
          </a:p>
          <a:p>
            <a:pPr algn="r" rtl="1">
              <a:spcAft>
                <a:spcPts val="0"/>
              </a:spcAft>
              <a:tabLst>
                <a:tab pos="3333750" algn="l"/>
              </a:tabLst>
            </a:pPr>
            <a:r>
              <a:rPr lang="ar-SA" sz="3000" dirty="0" smtClean="0">
                <a:solidFill>
                  <a:srgbClr val="00B0F0"/>
                </a:solidFill>
                <a:latin typeface="Times New Roman"/>
                <a:ea typeface="Times New Roman"/>
                <a:cs typeface="Times New Roman"/>
              </a:rPr>
              <a:t>كميات </a:t>
            </a:r>
            <a:r>
              <a:rPr lang="ar-SA" sz="3000" dirty="0">
                <a:solidFill>
                  <a:srgbClr val="00B0F0"/>
                </a:solidFill>
                <a:latin typeface="Times New Roman"/>
                <a:ea typeface="Times New Roman"/>
                <a:cs typeface="Times New Roman"/>
              </a:rPr>
              <a:t>أكثر من (1) غم تسبب تلطخاً غير محبب (أزرق – رمادي) ثابت في الجلد والعينين والأغشية المخاطية .</a:t>
            </a:r>
            <a:endParaRPr lang="en-US" sz="1700" dirty="0">
              <a:solidFill>
                <a:srgbClr val="00B0F0"/>
              </a:solidFill>
              <a:latin typeface="Times New Roman"/>
              <a:ea typeface="Times New Roman"/>
              <a:cs typeface="Traditional Arabic"/>
            </a:endParaRPr>
          </a:p>
          <a:p>
            <a:pPr marL="0" indent="0" algn="just" rtl="1">
              <a:spcAft>
                <a:spcPts val="0"/>
              </a:spcAft>
              <a:buNone/>
              <a:tabLst>
                <a:tab pos="3333750" algn="l"/>
              </a:tabLst>
            </a:pPr>
            <a:r>
              <a:rPr lang="ar-SA" sz="3500" b="1" dirty="0" smtClean="0">
                <a:solidFill>
                  <a:srgbClr val="7030A0"/>
                </a:solidFill>
                <a:latin typeface="Times New Roman"/>
                <a:ea typeface="Times New Roman"/>
                <a:cs typeface="Times New Roman"/>
              </a:rPr>
              <a:t>ملاحظة</a:t>
            </a:r>
            <a:r>
              <a:rPr lang="ar-SA" sz="3000" b="1" dirty="0" smtClean="0">
                <a:solidFill>
                  <a:srgbClr val="7030A0"/>
                </a:solidFill>
                <a:latin typeface="Times New Roman"/>
                <a:ea typeface="Times New Roman"/>
                <a:cs typeface="Times New Roman"/>
              </a:rPr>
              <a:t> : الفلزات الثقيلة هي فلزات تتميز بأن لها كثافة أو عدد ذري أو كتلة ذرية مرتفعة نسبيًا مثل الفلزات الانتقالية، وبعض أشباه الفلزات، </a:t>
            </a:r>
            <a:r>
              <a:rPr lang="ar-SA" sz="3000" b="1" dirty="0" err="1" smtClean="0">
                <a:solidFill>
                  <a:srgbClr val="7030A0"/>
                </a:solidFill>
                <a:latin typeface="Times New Roman"/>
                <a:ea typeface="Times New Roman"/>
                <a:cs typeface="Times New Roman"/>
              </a:rPr>
              <a:t>واللانثانيدات</a:t>
            </a:r>
            <a:r>
              <a:rPr lang="ar-SA" sz="3000" b="1" dirty="0" smtClean="0">
                <a:solidFill>
                  <a:srgbClr val="7030A0"/>
                </a:solidFill>
                <a:latin typeface="Times New Roman"/>
                <a:ea typeface="Times New Roman"/>
                <a:cs typeface="Times New Roman"/>
              </a:rPr>
              <a:t>، </a:t>
            </a:r>
            <a:r>
              <a:rPr lang="ar-SA" sz="3000" b="1" dirty="0" err="1" smtClean="0">
                <a:solidFill>
                  <a:srgbClr val="7030A0"/>
                </a:solidFill>
                <a:latin typeface="Times New Roman"/>
                <a:ea typeface="Times New Roman"/>
                <a:cs typeface="Times New Roman"/>
              </a:rPr>
              <a:t>الأكتينيدات</a:t>
            </a:r>
            <a:r>
              <a:rPr lang="ar-SA" sz="3000" b="1" dirty="0" smtClean="0">
                <a:solidFill>
                  <a:srgbClr val="7030A0"/>
                </a:solidFill>
                <a:latin typeface="Times New Roman"/>
                <a:ea typeface="Times New Roman"/>
                <a:cs typeface="Times New Roman"/>
              </a:rPr>
              <a:t>.</a:t>
            </a:r>
            <a:endParaRPr lang="en-US" sz="1700" b="1" dirty="0" smtClean="0">
              <a:solidFill>
                <a:srgbClr val="7030A0"/>
              </a:solidFill>
              <a:latin typeface="Times New Roman"/>
              <a:ea typeface="Times New Roman"/>
              <a:cs typeface="Traditional Arabic"/>
            </a:endParaRPr>
          </a:p>
          <a:p>
            <a:pPr algn="just" rtl="1">
              <a:spcAft>
                <a:spcPts val="0"/>
              </a:spcAft>
              <a:tabLst>
                <a:tab pos="3333750" algn="l"/>
              </a:tabLst>
            </a:pPr>
            <a:r>
              <a:rPr lang="ar-SA" sz="3000" b="1" dirty="0" smtClean="0">
                <a:solidFill>
                  <a:srgbClr val="7030A0"/>
                </a:solidFill>
                <a:latin typeface="Times New Roman"/>
                <a:ea typeface="Times New Roman"/>
                <a:cs typeface="Times New Roman"/>
              </a:rPr>
              <a:t>تتواجد </a:t>
            </a:r>
            <a:r>
              <a:rPr lang="ar-SA" sz="3000" b="1" dirty="0">
                <a:solidFill>
                  <a:srgbClr val="7030A0"/>
                </a:solidFill>
                <a:latin typeface="Times New Roman"/>
                <a:ea typeface="Times New Roman"/>
                <a:cs typeface="Times New Roman"/>
              </a:rPr>
              <a:t>الفلزات الثقيلة بصورة طبيعية في النظام البيئي، مع اختلافات كبيرة في التركيز. لكن ازياد نسبها مؤخراً يرجع إلى المصادر الصناعية والنفايات الصناعية السائلة والنض أيونات الفلزات من التربة إلى البحيرات والأنهار والأمطار الحمضية، والتلوث الحادث من النفايات المتأتية من الوقود بشكل خاص.</a:t>
            </a:r>
            <a:endParaRPr lang="en-US" sz="1700" b="1" dirty="0">
              <a:solidFill>
                <a:srgbClr val="7030A0"/>
              </a:solidFill>
              <a:latin typeface="Times New Roman"/>
              <a:ea typeface="Times New Roman"/>
              <a:cs typeface="Traditional Arabic"/>
            </a:endParaRPr>
          </a:p>
          <a:p>
            <a:pPr marL="0" indent="0" algn="just" rtl="1">
              <a:spcAft>
                <a:spcPts val="0"/>
              </a:spcAft>
              <a:buNone/>
              <a:tabLst>
                <a:tab pos="3333750" algn="l"/>
              </a:tabLst>
            </a:pPr>
            <a:r>
              <a:rPr lang="ar-SA" sz="3000" b="1" dirty="0">
                <a:solidFill>
                  <a:srgbClr val="7030A0"/>
                </a:solidFill>
                <a:latin typeface="Times New Roman"/>
                <a:ea typeface="Times New Roman"/>
                <a:cs typeface="Times New Roman"/>
              </a:rPr>
              <a:t> </a:t>
            </a:r>
            <a:endParaRPr lang="en-US" sz="1700" b="1" dirty="0">
              <a:solidFill>
                <a:srgbClr val="7030A0"/>
              </a:solidFill>
              <a:latin typeface="Times New Roman"/>
              <a:ea typeface="Times New Roman"/>
              <a:cs typeface="Traditional Arabic"/>
            </a:endParaRPr>
          </a:p>
          <a:p>
            <a:pPr algn="r" rtl="1"/>
            <a:endParaRPr lang="ar-IQ" dirty="0"/>
          </a:p>
        </p:txBody>
      </p:sp>
    </p:spTree>
    <p:extLst>
      <p:ext uri="{BB962C8B-B14F-4D97-AF65-F5344CB8AC3E}">
        <p14:creationId xmlns:p14="http://schemas.microsoft.com/office/powerpoint/2010/main" val="4140457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3755" y="1184031"/>
            <a:ext cx="11265876" cy="5462954"/>
          </a:xfrm>
        </p:spPr>
        <p:txBody>
          <a:bodyPr>
            <a:normAutofit fontScale="77500" lnSpcReduction="20000"/>
          </a:bodyPr>
          <a:lstStyle/>
          <a:p>
            <a:pPr marL="0" indent="0" algn="justLow" rtl="1">
              <a:spcAft>
                <a:spcPts val="0"/>
              </a:spcAft>
              <a:buNone/>
            </a:pPr>
            <a:r>
              <a:rPr lang="ar-SA" sz="3200" b="1" dirty="0" smtClean="0">
                <a:solidFill>
                  <a:srgbClr val="FF0000"/>
                </a:solidFill>
                <a:latin typeface="Times New Roman"/>
                <a:ea typeface="Times New Roman"/>
                <a:cs typeface="Traditional Arabic"/>
              </a:rPr>
              <a:t>2-</a:t>
            </a:r>
            <a:r>
              <a:rPr lang="ar-SA" sz="3200" b="1" dirty="0" smtClean="0">
                <a:solidFill>
                  <a:srgbClr val="FF0000"/>
                </a:solidFill>
                <a:latin typeface="Times New Roman"/>
                <a:ea typeface="Times New Roman"/>
                <a:cs typeface="Arabic Transparent"/>
              </a:rPr>
              <a:t> </a:t>
            </a:r>
            <a:r>
              <a:rPr lang="ar-SA" sz="3200" b="1" dirty="0">
                <a:solidFill>
                  <a:srgbClr val="FF0000"/>
                </a:solidFill>
                <a:latin typeface="Times New Roman"/>
                <a:ea typeface="Times New Roman"/>
                <a:cs typeface="Arabic Transparent"/>
              </a:rPr>
              <a:t>مركبات </a:t>
            </a:r>
            <a:r>
              <a:rPr lang="ar-SA" sz="3200" b="1" dirty="0" err="1">
                <a:solidFill>
                  <a:srgbClr val="FF0000"/>
                </a:solidFill>
                <a:latin typeface="Times New Roman"/>
                <a:ea typeface="Times New Roman"/>
                <a:cs typeface="Arabic Transparent"/>
              </a:rPr>
              <a:t>الكلوروفلوروكربون</a:t>
            </a:r>
            <a:endParaRPr lang="en-US" sz="1600" dirty="0">
              <a:solidFill>
                <a:srgbClr val="FF0000"/>
              </a:solidFill>
              <a:latin typeface="Times New Roman"/>
              <a:ea typeface="Times New Roman"/>
              <a:cs typeface="Traditional Arabic"/>
            </a:endParaRPr>
          </a:p>
          <a:p>
            <a:pPr algn="justLow" rtl="1">
              <a:spcAft>
                <a:spcPts val="0"/>
              </a:spcAft>
            </a:pPr>
            <a:r>
              <a:rPr lang="ar-SA" dirty="0">
                <a:solidFill>
                  <a:srgbClr val="0070C0"/>
                </a:solidFill>
                <a:latin typeface="Times New Roman"/>
                <a:ea typeface="Times New Roman"/>
                <a:cs typeface="Arabic Transparent"/>
              </a:rPr>
              <a:t>تنتج هذه المركبات من صناعات عديدة أهمها </a:t>
            </a:r>
            <a:r>
              <a:rPr lang="ar-SA" dirty="0" err="1">
                <a:solidFill>
                  <a:srgbClr val="0070C0"/>
                </a:solidFill>
                <a:latin typeface="Times New Roman"/>
                <a:ea typeface="Times New Roman"/>
                <a:cs typeface="Arabic Transparent"/>
              </a:rPr>
              <a:t>الأيروسول</a:t>
            </a:r>
            <a:r>
              <a:rPr lang="ar-SA" dirty="0">
                <a:solidFill>
                  <a:srgbClr val="0070C0"/>
                </a:solidFill>
                <a:latin typeface="Times New Roman"/>
                <a:ea typeface="Times New Roman"/>
                <a:cs typeface="Arabic Transparent"/>
              </a:rPr>
              <a:t> التي تحمل المبيدات أو بعض مواد تصفيف الشعر أو مزيل روائح العرق وكذلك تستخدم مركبات </a:t>
            </a:r>
            <a:r>
              <a:rPr lang="ar-SA" dirty="0" err="1">
                <a:solidFill>
                  <a:srgbClr val="0070C0"/>
                </a:solidFill>
                <a:latin typeface="Times New Roman"/>
                <a:ea typeface="Times New Roman"/>
                <a:cs typeface="Arabic Transparent"/>
              </a:rPr>
              <a:t>الكلورفلوروكربون</a:t>
            </a:r>
            <a:r>
              <a:rPr lang="ar-SA" dirty="0">
                <a:solidFill>
                  <a:srgbClr val="0070C0"/>
                </a:solidFill>
                <a:latin typeface="Times New Roman"/>
                <a:ea typeface="Times New Roman"/>
                <a:cs typeface="Arabic Transparent"/>
              </a:rPr>
              <a:t> على هيئة سائل في أجهزة التكيف والتبريد ثلاجات المنازل. كما أن إحراق النفايات المنزلية إحراق غير كامل يؤدي إلى انتشار هذه المركبات في الجو، وسياتي ذكرها بالتفصيل في الفصل القادم. </a:t>
            </a:r>
            <a:endParaRPr lang="en-US" sz="1600" dirty="0">
              <a:solidFill>
                <a:srgbClr val="0070C0"/>
              </a:solidFill>
              <a:latin typeface="Times New Roman"/>
              <a:ea typeface="Times New Roman"/>
              <a:cs typeface="Traditional Arabic"/>
            </a:endParaRPr>
          </a:p>
          <a:p>
            <a:pPr marL="0" indent="0" algn="justLow" rtl="1">
              <a:spcAft>
                <a:spcPts val="0"/>
              </a:spcAft>
              <a:buNone/>
            </a:pPr>
            <a:r>
              <a:rPr lang="ar-SA" sz="3200" b="1" dirty="0">
                <a:solidFill>
                  <a:srgbClr val="FF0000"/>
                </a:solidFill>
                <a:latin typeface="Times New Roman"/>
                <a:ea typeface="Times New Roman"/>
                <a:cs typeface="Traditional Arabic"/>
              </a:rPr>
              <a:t>3-</a:t>
            </a:r>
            <a:r>
              <a:rPr lang="ar-SA" sz="3200" b="1" dirty="0">
                <a:solidFill>
                  <a:srgbClr val="FF0000"/>
                </a:solidFill>
                <a:latin typeface="Times New Roman"/>
                <a:ea typeface="Times New Roman"/>
                <a:cs typeface="Arabic Transparent"/>
              </a:rPr>
              <a:t> الكائنات الدقيقة أو الميكروبات</a:t>
            </a:r>
            <a:endParaRPr lang="en-US" sz="1600" dirty="0">
              <a:solidFill>
                <a:srgbClr val="FF0000"/>
              </a:solidFill>
              <a:latin typeface="Times New Roman"/>
              <a:ea typeface="Times New Roman"/>
              <a:cs typeface="Traditional Arabic"/>
            </a:endParaRPr>
          </a:p>
          <a:p>
            <a:pPr algn="justLow" rtl="1">
              <a:spcAft>
                <a:spcPts val="0"/>
              </a:spcAft>
            </a:pPr>
            <a:r>
              <a:rPr lang="ar-SA" dirty="0">
                <a:solidFill>
                  <a:srgbClr val="002060"/>
                </a:solidFill>
                <a:latin typeface="Times New Roman"/>
                <a:ea typeface="Times New Roman"/>
                <a:cs typeface="Arabic Transparent"/>
              </a:rPr>
              <a:t>تنتشر في الهواء أنوع عديدة من البكتريا والفطريات في حالة ساكنة وتصيب الإنسان إذا توفرت الظروف الملائمة. ومن أجناس البكتريـــا،</a:t>
            </a:r>
            <a:r>
              <a:rPr lang="en-US" dirty="0">
                <a:solidFill>
                  <a:srgbClr val="002060"/>
                </a:solidFill>
                <a:latin typeface="Times New Roman"/>
                <a:ea typeface="Times New Roman"/>
                <a:cs typeface="Arabic Transparent"/>
              </a:rPr>
              <a:t> </a:t>
            </a:r>
            <a:r>
              <a:rPr lang="en-US" dirty="0" err="1">
                <a:solidFill>
                  <a:srgbClr val="002060"/>
                </a:solidFill>
                <a:latin typeface="Times New Roman"/>
                <a:ea typeface="Times New Roman"/>
                <a:cs typeface="Arabic Transparent"/>
              </a:rPr>
              <a:t>Yersina</a:t>
            </a:r>
            <a:r>
              <a:rPr lang="en-US" dirty="0">
                <a:solidFill>
                  <a:srgbClr val="002060"/>
                </a:solidFill>
                <a:latin typeface="Times New Roman"/>
                <a:ea typeface="Times New Roman"/>
                <a:cs typeface="Arabic Transparent"/>
              </a:rPr>
              <a:t> </a:t>
            </a:r>
            <a:r>
              <a:rPr lang="ar-SA" dirty="0">
                <a:solidFill>
                  <a:srgbClr val="002060"/>
                </a:solidFill>
                <a:latin typeface="Times New Roman"/>
                <a:ea typeface="Times New Roman"/>
                <a:cs typeface="Arabic Transparent"/>
              </a:rPr>
              <a:t>،</a:t>
            </a:r>
            <a:r>
              <a:rPr lang="en-US" dirty="0">
                <a:solidFill>
                  <a:srgbClr val="002060"/>
                </a:solidFill>
                <a:latin typeface="Times New Roman"/>
                <a:ea typeface="Times New Roman"/>
                <a:cs typeface="Arabic Transparent"/>
              </a:rPr>
              <a:t> Streptococcus   Mycobacterium </a:t>
            </a:r>
            <a:r>
              <a:rPr lang="ar-SA" dirty="0">
                <a:solidFill>
                  <a:srgbClr val="002060"/>
                </a:solidFill>
                <a:latin typeface="Times New Roman"/>
                <a:ea typeface="Times New Roman"/>
                <a:cs typeface="Arabic Transparent"/>
              </a:rPr>
              <a:t>،</a:t>
            </a:r>
            <a:r>
              <a:rPr lang="en-US" dirty="0">
                <a:solidFill>
                  <a:srgbClr val="002060"/>
                </a:solidFill>
                <a:latin typeface="Times New Roman"/>
                <a:ea typeface="Times New Roman"/>
                <a:cs typeface="Arabic Transparent"/>
              </a:rPr>
              <a:t> </a:t>
            </a:r>
            <a:r>
              <a:rPr lang="en-US" dirty="0" err="1">
                <a:solidFill>
                  <a:srgbClr val="002060"/>
                </a:solidFill>
                <a:latin typeface="Times New Roman"/>
                <a:ea typeface="Times New Roman"/>
                <a:cs typeface="Arabic Transparent"/>
              </a:rPr>
              <a:t>Corynebactrium</a:t>
            </a:r>
            <a:r>
              <a:rPr lang="ar-SA" dirty="0">
                <a:solidFill>
                  <a:srgbClr val="002060"/>
                </a:solidFill>
                <a:latin typeface="Times New Roman"/>
                <a:ea typeface="Times New Roman"/>
                <a:cs typeface="Arabic Transparent"/>
              </a:rPr>
              <a:t>، أما الفـطـريـــات</a:t>
            </a:r>
            <a:r>
              <a:rPr lang="en-US" dirty="0">
                <a:solidFill>
                  <a:srgbClr val="002060"/>
                </a:solidFill>
                <a:latin typeface="Times New Roman"/>
                <a:ea typeface="Times New Roman"/>
                <a:cs typeface="Arabic Transparent"/>
              </a:rPr>
              <a:t> Pentium </a:t>
            </a:r>
            <a:r>
              <a:rPr lang="ar-SA" dirty="0">
                <a:solidFill>
                  <a:srgbClr val="002060"/>
                </a:solidFill>
                <a:latin typeface="Times New Roman"/>
                <a:ea typeface="Times New Roman"/>
                <a:cs typeface="Arabic Transparent"/>
              </a:rPr>
              <a:t>،</a:t>
            </a:r>
            <a:r>
              <a:rPr lang="en-US" dirty="0">
                <a:solidFill>
                  <a:srgbClr val="002060"/>
                </a:solidFill>
                <a:latin typeface="Times New Roman"/>
                <a:ea typeface="Times New Roman"/>
                <a:cs typeface="Arabic Transparent"/>
              </a:rPr>
              <a:t>Candida </a:t>
            </a:r>
            <a:r>
              <a:rPr lang="ar-SA" dirty="0">
                <a:solidFill>
                  <a:srgbClr val="002060"/>
                </a:solidFill>
                <a:latin typeface="Times New Roman"/>
                <a:ea typeface="Times New Roman"/>
                <a:cs typeface="Arabic Transparent"/>
              </a:rPr>
              <a:t>،</a:t>
            </a:r>
            <a:r>
              <a:rPr lang="en-US" dirty="0">
                <a:solidFill>
                  <a:srgbClr val="002060"/>
                </a:solidFill>
                <a:latin typeface="Times New Roman"/>
                <a:ea typeface="Times New Roman"/>
                <a:cs typeface="Arabic Transparent"/>
              </a:rPr>
              <a:t> </a:t>
            </a:r>
            <a:r>
              <a:rPr lang="en-US" dirty="0" err="1">
                <a:solidFill>
                  <a:srgbClr val="002060"/>
                </a:solidFill>
                <a:latin typeface="Times New Roman"/>
                <a:ea typeface="Times New Roman"/>
                <a:cs typeface="Arabic Transparent"/>
              </a:rPr>
              <a:t>Aspergillus</a:t>
            </a:r>
            <a:r>
              <a:rPr lang="en-US" dirty="0">
                <a:solidFill>
                  <a:srgbClr val="002060"/>
                </a:solidFill>
                <a:latin typeface="Times New Roman"/>
                <a:ea typeface="Times New Roman"/>
                <a:cs typeface="Arabic Transparent"/>
              </a:rPr>
              <a:t>  </a:t>
            </a:r>
            <a:r>
              <a:rPr lang="ar-SA" dirty="0">
                <a:solidFill>
                  <a:srgbClr val="002060"/>
                </a:solidFill>
                <a:latin typeface="Times New Roman"/>
                <a:ea typeface="Times New Roman"/>
                <a:cs typeface="Arabic Transparent"/>
              </a:rPr>
              <a:t>ويعتبر فيروس الأنفلونزا أكثر الفيروسات انتشاراً في الهواء. تستخدم الميكروبات في الحروب الجرثومية لسهولة انتشارها في الهواء وتسبب أمراضاً فتاكة بالإنسان ومن اشهر هذه الميكروبات في وقتنا الحاضر الجمرة الخبيثة التي تسببها</a:t>
            </a:r>
            <a:r>
              <a:rPr lang="en-US" dirty="0">
                <a:solidFill>
                  <a:srgbClr val="002060"/>
                </a:solidFill>
                <a:latin typeface="Times New Roman"/>
                <a:ea typeface="Times New Roman"/>
                <a:cs typeface="Arabic Transparent"/>
              </a:rPr>
              <a:t> Bacillus anthrax </a:t>
            </a:r>
            <a:r>
              <a:rPr lang="ar-SA" dirty="0">
                <a:solidFill>
                  <a:srgbClr val="002060"/>
                </a:solidFill>
                <a:latin typeface="Times New Roman"/>
                <a:ea typeface="Times New Roman"/>
                <a:cs typeface="Arabic Transparent"/>
              </a:rPr>
              <a:t>ويعتبر الهواء موصل جيد للعدوى مثل الطاعون</a:t>
            </a:r>
            <a:r>
              <a:rPr lang="en-US" dirty="0">
                <a:solidFill>
                  <a:srgbClr val="002060"/>
                </a:solidFill>
                <a:latin typeface="Times New Roman"/>
                <a:ea typeface="Times New Roman"/>
                <a:cs typeface="Arabic Transparent"/>
              </a:rPr>
              <a:t> Pasture plague Upsets </a:t>
            </a:r>
            <a:r>
              <a:rPr lang="ar-SA" dirty="0">
                <a:solidFill>
                  <a:srgbClr val="002060"/>
                </a:solidFill>
                <a:latin typeface="Times New Roman"/>
                <a:ea typeface="Times New Roman"/>
                <a:cs typeface="Arabic Transparent"/>
              </a:rPr>
              <a:t>والجدري الذي يسببه فيروس</a:t>
            </a:r>
            <a:r>
              <a:rPr lang="en-US" dirty="0">
                <a:solidFill>
                  <a:srgbClr val="002060"/>
                </a:solidFill>
                <a:latin typeface="Times New Roman"/>
                <a:ea typeface="Times New Roman"/>
                <a:cs typeface="Arabic Transparent"/>
              </a:rPr>
              <a:t> Small pox. </a:t>
            </a:r>
            <a:endParaRPr lang="en-US" sz="1600" dirty="0">
              <a:solidFill>
                <a:srgbClr val="002060"/>
              </a:solidFill>
              <a:latin typeface="Times New Roman"/>
              <a:ea typeface="Times New Roman"/>
              <a:cs typeface="Traditional Arabic"/>
            </a:endParaRPr>
          </a:p>
          <a:p>
            <a:pPr marL="0" indent="0" algn="justLow" rtl="1">
              <a:spcAft>
                <a:spcPts val="0"/>
              </a:spcAft>
              <a:buNone/>
            </a:pPr>
            <a:r>
              <a:rPr lang="ar-SA" sz="3200" b="1" dirty="0">
                <a:solidFill>
                  <a:srgbClr val="FF0000"/>
                </a:solidFill>
                <a:latin typeface="Times New Roman"/>
                <a:cs typeface="Traditional Arabic"/>
              </a:rPr>
              <a:t>4-</a:t>
            </a:r>
            <a:r>
              <a:rPr lang="ar-SA" sz="3200" b="1" dirty="0">
                <a:solidFill>
                  <a:srgbClr val="FF0000"/>
                </a:solidFill>
                <a:latin typeface="Times New Roman"/>
                <a:cs typeface="Arabic Transparent"/>
              </a:rPr>
              <a:t> الرادون</a:t>
            </a:r>
            <a:endParaRPr lang="en-US" sz="3200" b="1" dirty="0">
              <a:solidFill>
                <a:srgbClr val="FF0000"/>
              </a:solidFill>
              <a:latin typeface="Times New Roman"/>
              <a:cs typeface="Traditional Arabic"/>
            </a:endParaRPr>
          </a:p>
          <a:p>
            <a:pPr marL="57150" algn="justLow" rtl="1">
              <a:spcAft>
                <a:spcPts val="0"/>
              </a:spcAft>
            </a:pPr>
            <a:r>
              <a:rPr lang="ar-SA" dirty="0">
                <a:solidFill>
                  <a:srgbClr val="C00000"/>
                </a:solidFill>
                <a:latin typeface="Times New Roman"/>
                <a:ea typeface="Times New Roman"/>
                <a:cs typeface="Arabic Transparent"/>
              </a:rPr>
              <a:t>الرادون هي مادة تنتج عن التحلل الطبيعي للمواد المشعة مثل اليورانيوم والراديوم الموجودة في التربة. تختلف كمية الرادون في التربة حسب التركيب الكيميائي للتربة، وينتقل من التربة إلى الهواء مع ذرات الغبار. تعتمد سرعة وكمية دخوله إلى الهواء على حالة الطقس ونفاذية التربة وعلى درجة رطوبة التربة، ويصعب تمييز وجوده في الهواء </a:t>
            </a:r>
            <a:r>
              <a:rPr lang="ar-SA" dirty="0" err="1">
                <a:solidFill>
                  <a:srgbClr val="C00000"/>
                </a:solidFill>
                <a:latin typeface="Times New Roman"/>
                <a:ea typeface="Times New Roman"/>
                <a:cs typeface="Arabic Transparent"/>
              </a:rPr>
              <a:t>لأنة</a:t>
            </a:r>
            <a:r>
              <a:rPr lang="ar-SA" dirty="0">
                <a:solidFill>
                  <a:srgbClr val="C00000"/>
                </a:solidFill>
                <a:latin typeface="Times New Roman"/>
                <a:ea typeface="Times New Roman"/>
                <a:cs typeface="Arabic Transparent"/>
              </a:rPr>
              <a:t> لا يرى وليس له رائحة أو طعم. ويعتبر الرادون الموجود في الهواء سبب رئيسي لسرطان الرئة ويتسبب سنويا بموت آلاف الأشخاص. يتواجد الرادون في كل مكان تقريبا, في الهواء الخارجي والمنزلي ويشتد تركيزه كلما اقتربنا من سطح الأرض, فمثلا يكون تركيزه في الطبقات السفلى من البناية أكبر منه في الطبقات العليا، ويمكن التخفيف من تركيزه داخل المنزل عن طريق التهوية الجيدة</a:t>
            </a:r>
            <a:r>
              <a:rPr lang="en-US" dirty="0">
                <a:solidFill>
                  <a:srgbClr val="C00000"/>
                </a:solidFill>
                <a:latin typeface="Times New Roman"/>
                <a:ea typeface="Times New Roman"/>
                <a:cs typeface="Arabic Transparent"/>
              </a:rPr>
              <a:t>. </a:t>
            </a:r>
            <a:endParaRPr lang="en-US" sz="1600" dirty="0">
              <a:solidFill>
                <a:srgbClr val="C00000"/>
              </a:solidFill>
              <a:latin typeface="Times New Roman"/>
              <a:ea typeface="Times New Roman"/>
              <a:cs typeface="Traditional Arabic"/>
            </a:endParaRPr>
          </a:p>
          <a:p>
            <a:pPr marL="0" indent="0" algn="justLow" rtl="1">
              <a:buNone/>
            </a:pPr>
            <a:r>
              <a:rPr lang="en-US" dirty="0">
                <a:solidFill>
                  <a:srgbClr val="C00000"/>
                </a:solidFill>
                <a:latin typeface="Times New Roman"/>
                <a:ea typeface="Times New Roman"/>
                <a:cs typeface="Arabic Transparent"/>
              </a:rPr>
              <a:t> </a:t>
            </a:r>
            <a:endParaRPr lang="en-US" sz="1600" dirty="0">
              <a:solidFill>
                <a:srgbClr val="C00000"/>
              </a:solidFill>
              <a:latin typeface="Times New Roman"/>
              <a:ea typeface="Times New Roman"/>
              <a:cs typeface="Traditional Arabic"/>
            </a:endParaRPr>
          </a:p>
          <a:p>
            <a:pPr algn="r" rtl="1"/>
            <a:endParaRPr lang="ar-IQ" dirty="0"/>
          </a:p>
        </p:txBody>
      </p:sp>
    </p:spTree>
    <p:extLst>
      <p:ext uri="{BB962C8B-B14F-4D97-AF65-F5344CB8AC3E}">
        <p14:creationId xmlns:p14="http://schemas.microsoft.com/office/powerpoint/2010/main" val="4212260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80646" y="1055076"/>
            <a:ext cx="11230707" cy="5451231"/>
          </a:xfrm>
        </p:spPr>
        <p:txBody>
          <a:bodyPr>
            <a:normAutofit/>
          </a:bodyPr>
          <a:lstStyle/>
          <a:p>
            <a:pPr marL="0" indent="0" algn="justLow" rtl="1">
              <a:spcAft>
                <a:spcPts val="0"/>
              </a:spcAft>
              <a:buNone/>
            </a:pPr>
            <a:r>
              <a:rPr lang="en-US" dirty="0">
                <a:solidFill>
                  <a:srgbClr val="FF0000"/>
                </a:solidFill>
                <a:latin typeface="Times New Roman"/>
                <a:ea typeface="Times New Roman"/>
                <a:cs typeface="Arabic Transparent"/>
              </a:rPr>
              <a:t> </a:t>
            </a:r>
            <a:r>
              <a:rPr lang="ar-SA" sz="3200" b="1" dirty="0" smtClean="0">
                <a:solidFill>
                  <a:srgbClr val="FF0000"/>
                </a:solidFill>
                <a:latin typeface="Times New Roman"/>
                <a:ea typeface="Times New Roman"/>
                <a:cs typeface="Arabic Transparent"/>
              </a:rPr>
              <a:t>5- </a:t>
            </a:r>
            <a:r>
              <a:rPr lang="ar-SA" sz="3200" b="1" dirty="0">
                <a:solidFill>
                  <a:srgbClr val="FF0000"/>
                </a:solidFill>
                <a:latin typeface="Times New Roman"/>
                <a:ea typeface="Times New Roman"/>
                <a:cs typeface="Arabic Transparent"/>
              </a:rPr>
              <a:t>الأسبستوس</a:t>
            </a:r>
            <a:endParaRPr lang="en-US" sz="1600" dirty="0">
              <a:solidFill>
                <a:srgbClr val="FF0000"/>
              </a:solidFill>
              <a:latin typeface="Times New Roman"/>
              <a:ea typeface="Times New Roman"/>
              <a:cs typeface="Traditional Arabic"/>
            </a:endParaRPr>
          </a:p>
          <a:p>
            <a:pPr algn="justLow" rtl="1">
              <a:spcAft>
                <a:spcPts val="0"/>
              </a:spcAft>
            </a:pPr>
            <a:r>
              <a:rPr lang="ar-SA" dirty="0">
                <a:solidFill>
                  <a:schemeClr val="tx2"/>
                </a:solidFill>
                <a:latin typeface="Times New Roman"/>
                <a:ea typeface="Times New Roman"/>
                <a:cs typeface="Arabic Transparent"/>
              </a:rPr>
              <a:t>يوجد في الهواء كذلك عدد من المواد تأخذ شكل جزيئات أو جسيمات أو حبيبات </a:t>
            </a:r>
            <a:r>
              <a:rPr lang="ar-SA" dirty="0" err="1">
                <a:solidFill>
                  <a:schemeClr val="tx2"/>
                </a:solidFill>
                <a:latin typeface="Times New Roman"/>
                <a:ea typeface="Times New Roman"/>
                <a:cs typeface="Arabic Transparent"/>
              </a:rPr>
              <a:t>كالأسبست</a:t>
            </a:r>
            <a:r>
              <a:rPr lang="ar-SA" dirty="0">
                <a:solidFill>
                  <a:schemeClr val="tx2"/>
                </a:solidFill>
                <a:latin typeface="Times New Roman"/>
                <a:ea typeface="Times New Roman"/>
                <a:cs typeface="Arabic Transparent"/>
              </a:rPr>
              <a:t> الذي يسبب مرض </a:t>
            </a:r>
            <a:r>
              <a:rPr lang="ar-SA" dirty="0" err="1">
                <a:solidFill>
                  <a:schemeClr val="tx2"/>
                </a:solidFill>
                <a:latin typeface="Times New Roman"/>
                <a:ea typeface="Times New Roman"/>
                <a:cs typeface="Arabic Transparent"/>
              </a:rPr>
              <a:t>الأسبيستوس</a:t>
            </a:r>
            <a:r>
              <a:rPr lang="en-GB" dirty="0">
                <a:solidFill>
                  <a:schemeClr val="tx2"/>
                </a:solidFill>
                <a:latin typeface="Times New Roman"/>
                <a:ea typeface="Times New Roman"/>
                <a:cs typeface="Arabic Transparent"/>
              </a:rPr>
              <a:t> Asbestos </a:t>
            </a:r>
            <a:r>
              <a:rPr lang="ar-SA" dirty="0">
                <a:solidFill>
                  <a:schemeClr val="tx2"/>
                </a:solidFill>
                <a:latin typeface="Times New Roman"/>
                <a:ea typeface="Times New Roman"/>
                <a:cs typeface="Arabic Transparent"/>
              </a:rPr>
              <a:t>وسرطان الرئة الذي ينتشر بين عمال المصانع والمناجم  والأسبستوس هو مجموعة من المعادن الطبيعية لهل القدرة على مقاومة الحرارة والتحلل الكيميائي, وتختلف عن باقي المعادن من خلال تركيبها البلوري الذي يكون على شكل ألياف رفيعة وطويلة. وبسبب مقدرته على تحمل الحرارة الشديدة، فإنه يستخدم بكثرة في أعمال البناء كعازل ضد الحرارة. لقد أظهرت الأبحاث العلمية والطبية التي أجريت على العمال أن الكثير من حالات السرطان والمشاكل التنفسية الأخرى مرتبطة بشكل كبير باستنشاق ألياف الأسبستوس أثناء العمل. وبسبب المخاوف من أي تأثير محتمل قد ينتج عن الأسبستوس المستخدم كعازل في بناء المدارس والجامعات, باشرت العديد من الدول بعملية إزالته من أبنيتها الرسمية. لكن عملية إزالته مكلفة جدا عدا على أن مثل هذه العملية قد تزيد من احتمال تعرض الناس له</a:t>
            </a:r>
            <a:r>
              <a:rPr lang="en-US" dirty="0">
                <a:solidFill>
                  <a:schemeClr val="tx2"/>
                </a:solidFill>
                <a:latin typeface="Times New Roman"/>
                <a:ea typeface="Times New Roman"/>
                <a:cs typeface="Arabic Transparent"/>
              </a:rPr>
              <a:t>. </a:t>
            </a:r>
            <a:endParaRPr lang="en-US" sz="1600" dirty="0">
              <a:solidFill>
                <a:schemeClr val="tx2"/>
              </a:solidFill>
              <a:latin typeface="Times New Roman"/>
              <a:ea typeface="Times New Roman"/>
              <a:cs typeface="Traditional Arabic"/>
            </a:endParaRPr>
          </a:p>
          <a:p>
            <a:pPr marL="0" indent="0" algn="justLow" rtl="1">
              <a:spcAft>
                <a:spcPts val="0"/>
              </a:spcAft>
              <a:buNone/>
            </a:pPr>
            <a:r>
              <a:rPr lang="ar-SA" dirty="0">
                <a:solidFill>
                  <a:schemeClr val="tx2"/>
                </a:solidFill>
                <a:latin typeface="Times New Roman"/>
                <a:ea typeface="Times New Roman"/>
                <a:cs typeface="Simplified Arabic"/>
              </a:rPr>
              <a:t> </a:t>
            </a:r>
            <a:endParaRPr lang="en-US" sz="1600" dirty="0">
              <a:solidFill>
                <a:schemeClr val="tx2"/>
              </a:solidFill>
              <a:latin typeface="Times New Roman"/>
              <a:ea typeface="Times New Roman"/>
              <a:cs typeface="Traditional Arabic"/>
            </a:endParaRPr>
          </a:p>
          <a:p>
            <a:pPr algn="r" rtl="1"/>
            <a:endParaRPr lang="ar-IQ" dirty="0">
              <a:solidFill>
                <a:schemeClr val="tx2"/>
              </a:solidFill>
            </a:endParaRPr>
          </a:p>
        </p:txBody>
      </p:sp>
    </p:spTree>
    <p:extLst>
      <p:ext uri="{BB962C8B-B14F-4D97-AF65-F5344CB8AC3E}">
        <p14:creationId xmlns:p14="http://schemas.microsoft.com/office/powerpoint/2010/main" val="33274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399" y="1090245"/>
            <a:ext cx="11260015" cy="5498123"/>
          </a:xfrm>
        </p:spPr>
        <p:txBody>
          <a:bodyPr>
            <a:normAutofit fontScale="62500" lnSpcReduction="20000"/>
          </a:bodyPr>
          <a:lstStyle/>
          <a:p>
            <a:pPr algn="justLow" rtl="1">
              <a:spcAft>
                <a:spcPts val="0"/>
              </a:spcAft>
            </a:pPr>
            <a:r>
              <a:rPr lang="ar-SA" sz="4500" b="1" dirty="0">
                <a:solidFill>
                  <a:srgbClr val="FF0000"/>
                </a:solidFill>
                <a:latin typeface="Times New Roman"/>
                <a:ea typeface="Times New Roman"/>
                <a:cs typeface="MCS Hijon S_U normal."/>
              </a:rPr>
              <a:t>الملوثات الناتجة عن احتراق الوقود ومخلفات الصناعة  </a:t>
            </a:r>
            <a:endParaRPr lang="en-US" sz="1900" dirty="0">
              <a:solidFill>
                <a:srgbClr val="FF0000"/>
              </a:solidFill>
              <a:latin typeface="Times New Roman"/>
              <a:ea typeface="Times New Roman"/>
              <a:cs typeface="Traditional Arabic"/>
            </a:endParaRPr>
          </a:p>
          <a:p>
            <a:pPr marL="0" indent="0" algn="justLow" rtl="1">
              <a:spcAft>
                <a:spcPts val="0"/>
              </a:spcAft>
              <a:buNone/>
            </a:pPr>
            <a:r>
              <a:rPr lang="ar-SA" sz="3200" b="1" dirty="0">
                <a:latin typeface="Times New Roman"/>
                <a:ea typeface="Times New Roman"/>
                <a:cs typeface="MCS Hijon S_U normal."/>
              </a:rPr>
              <a:t> </a:t>
            </a:r>
            <a:r>
              <a:rPr lang="ar-SA" sz="3800" dirty="0" smtClean="0">
                <a:solidFill>
                  <a:schemeClr val="tx2"/>
                </a:solidFill>
                <a:latin typeface="Times New Roman"/>
                <a:ea typeface="Times New Roman"/>
                <a:cs typeface="Simplified Arabic"/>
              </a:rPr>
              <a:t>تعتبر </a:t>
            </a:r>
            <a:r>
              <a:rPr lang="ar-SA" sz="3800" dirty="0">
                <a:solidFill>
                  <a:schemeClr val="tx2"/>
                </a:solidFill>
                <a:latin typeface="Times New Roman"/>
                <a:ea typeface="Times New Roman"/>
                <a:cs typeface="Simplified Arabic"/>
              </a:rPr>
              <a:t>ملوثات الهواء المتشكلة من احتراق الوقود بأشكاله المختلفة من أكثر الملوثات انتشاراً وتأثيراً في النظام البيئي . وينتج عن احتراق الوقود الكامل غاز ثاني أكسيد الكربون وبخار الماء وكميات قليلة من أكاسيد الكبريت والنيتروجين ، أما الاحتراق غير الكامل للوقود فينتج عنه غازات ومركبات مختلفة تلوث الهواء وأهمها :-</a:t>
            </a:r>
            <a:endParaRPr lang="en-US" sz="2200" dirty="0">
              <a:solidFill>
                <a:schemeClr val="tx2"/>
              </a:solidFill>
              <a:latin typeface="Times New Roman"/>
              <a:ea typeface="Times New Roman"/>
              <a:cs typeface="Traditional Arabic"/>
            </a:endParaRPr>
          </a:p>
          <a:p>
            <a:pPr marL="0" indent="0" algn="justLow" rtl="1">
              <a:spcAft>
                <a:spcPts val="0"/>
              </a:spcAft>
              <a:buNone/>
            </a:pPr>
            <a:r>
              <a:rPr lang="ar-SA" sz="3800" dirty="0">
                <a:solidFill>
                  <a:schemeClr val="tx2"/>
                </a:solidFill>
                <a:latin typeface="Times New Roman"/>
                <a:ea typeface="Times New Roman"/>
                <a:cs typeface="Simplified Arabic"/>
              </a:rPr>
              <a:t>1- مركبات الكربون مثل أول أكسيد الكربون (</a:t>
            </a:r>
            <a:r>
              <a:rPr lang="en-US" sz="3800" dirty="0">
                <a:solidFill>
                  <a:schemeClr val="tx2"/>
                </a:solidFill>
                <a:latin typeface="Times New Roman"/>
                <a:ea typeface="Times New Roman"/>
                <a:cs typeface="Simplified Arabic"/>
              </a:rPr>
              <a:t>CO</a:t>
            </a:r>
            <a:r>
              <a:rPr lang="ar-SA" sz="3800" dirty="0">
                <a:solidFill>
                  <a:schemeClr val="tx2"/>
                </a:solidFill>
                <a:latin typeface="Times New Roman"/>
                <a:ea typeface="Times New Roman"/>
                <a:cs typeface="Simplified Arabic"/>
              </a:rPr>
              <a:t>) وثاني أكسيد الكربون (</a:t>
            </a:r>
            <a:r>
              <a:rPr lang="en-US" sz="3800" dirty="0">
                <a:solidFill>
                  <a:schemeClr val="tx2"/>
                </a:solidFill>
                <a:latin typeface="Times New Roman"/>
                <a:ea typeface="Times New Roman"/>
                <a:cs typeface="Simplified Arabic"/>
              </a:rPr>
              <a:t>CO</a:t>
            </a:r>
            <a:r>
              <a:rPr lang="en-US" sz="2200" dirty="0">
                <a:solidFill>
                  <a:schemeClr val="tx2"/>
                </a:solidFill>
                <a:latin typeface="Times New Roman"/>
                <a:ea typeface="Times New Roman"/>
                <a:cs typeface="Simplified Arabic"/>
              </a:rPr>
              <a:t>2</a:t>
            </a:r>
            <a:r>
              <a:rPr lang="ar-SA" sz="3800" dirty="0">
                <a:solidFill>
                  <a:schemeClr val="tx2"/>
                </a:solidFill>
                <a:latin typeface="Times New Roman"/>
                <a:ea typeface="Times New Roman"/>
                <a:cs typeface="Simplified Arabic"/>
              </a:rPr>
              <a:t> ) والهيدروكربونات </a:t>
            </a:r>
            <a:r>
              <a:rPr lang="en-US" sz="3800" dirty="0">
                <a:solidFill>
                  <a:schemeClr val="tx2"/>
                </a:solidFill>
                <a:latin typeface="Times New Roman"/>
                <a:ea typeface="Times New Roman"/>
                <a:cs typeface="Simplified Arabic"/>
              </a:rPr>
              <a:t>Hydrocarbons </a:t>
            </a:r>
            <a:r>
              <a:rPr lang="ar-SA" sz="3800" dirty="0">
                <a:solidFill>
                  <a:schemeClr val="tx2"/>
                </a:solidFill>
                <a:latin typeface="Times New Roman"/>
                <a:ea typeface="Times New Roman"/>
                <a:cs typeface="Simplified Arabic"/>
              </a:rPr>
              <a:t> .</a:t>
            </a:r>
            <a:endParaRPr lang="en-US" sz="2200" dirty="0">
              <a:solidFill>
                <a:schemeClr val="tx2"/>
              </a:solidFill>
              <a:latin typeface="Times New Roman"/>
              <a:ea typeface="Times New Roman"/>
              <a:cs typeface="Traditional Arabic"/>
            </a:endParaRPr>
          </a:p>
          <a:p>
            <a:pPr marL="0" indent="0" algn="justLow" rtl="1">
              <a:spcAft>
                <a:spcPts val="0"/>
              </a:spcAft>
              <a:buNone/>
            </a:pPr>
            <a:r>
              <a:rPr lang="ar-SA" sz="1600" dirty="0">
                <a:solidFill>
                  <a:schemeClr val="tx2"/>
                </a:solidFill>
                <a:latin typeface="Times New Roman"/>
                <a:ea typeface="Times New Roman"/>
                <a:cs typeface="Simplified Arabic"/>
              </a:rPr>
              <a:t> </a:t>
            </a:r>
            <a:r>
              <a:rPr lang="ar-SA" sz="3800" dirty="0" smtClean="0">
                <a:solidFill>
                  <a:schemeClr val="tx2"/>
                </a:solidFill>
                <a:latin typeface="Times New Roman"/>
                <a:ea typeface="Times New Roman"/>
                <a:cs typeface="Simplified Arabic"/>
              </a:rPr>
              <a:t>2- </a:t>
            </a:r>
            <a:r>
              <a:rPr lang="ar-SA" sz="3800" dirty="0">
                <a:solidFill>
                  <a:schemeClr val="tx2"/>
                </a:solidFill>
                <a:latin typeface="Times New Roman"/>
                <a:ea typeface="Times New Roman"/>
                <a:cs typeface="Simplified Arabic"/>
              </a:rPr>
              <a:t>مركبات الكبريت وأهمها ثاني أكسيد الكبريت ( </a:t>
            </a:r>
            <a:r>
              <a:rPr lang="en-US" sz="3800" dirty="0">
                <a:solidFill>
                  <a:schemeClr val="tx2"/>
                </a:solidFill>
                <a:latin typeface="Times New Roman"/>
                <a:ea typeface="Times New Roman"/>
                <a:cs typeface="Simplified Arabic"/>
              </a:rPr>
              <a:t>SO </a:t>
            </a:r>
            <a:r>
              <a:rPr lang="ar-SA" sz="3800" dirty="0">
                <a:solidFill>
                  <a:schemeClr val="tx2"/>
                </a:solidFill>
                <a:latin typeface="Times New Roman"/>
                <a:ea typeface="Times New Roman"/>
                <a:cs typeface="Simplified Arabic"/>
              </a:rPr>
              <a:t> ) الذي يمكن أن يتحول إلى ثالث أكسيد الكبريت </a:t>
            </a:r>
            <a:r>
              <a:rPr lang="en-US" sz="3800" dirty="0">
                <a:solidFill>
                  <a:schemeClr val="tx2"/>
                </a:solidFill>
                <a:latin typeface="Times New Roman"/>
                <a:ea typeface="Times New Roman"/>
                <a:cs typeface="Simplified Arabic"/>
              </a:rPr>
              <a:t>SO</a:t>
            </a:r>
            <a:r>
              <a:rPr lang="en-US" sz="2200" dirty="0">
                <a:solidFill>
                  <a:schemeClr val="tx2"/>
                </a:solidFill>
                <a:latin typeface="Times New Roman"/>
                <a:ea typeface="Times New Roman"/>
                <a:cs typeface="Simplified Arabic"/>
              </a:rPr>
              <a:t>3</a:t>
            </a:r>
            <a:r>
              <a:rPr lang="ar-SA" sz="3800" dirty="0">
                <a:solidFill>
                  <a:schemeClr val="tx2"/>
                </a:solidFill>
                <a:latin typeface="Times New Roman"/>
                <a:ea typeface="Times New Roman"/>
                <a:cs typeface="Simplified Arabic"/>
              </a:rPr>
              <a:t> والذي يتحول بدوره إلى حمض الكبريت </a:t>
            </a:r>
            <a:r>
              <a:rPr lang="ar-IQ" sz="3800" dirty="0">
                <a:solidFill>
                  <a:schemeClr val="tx2"/>
                </a:solidFill>
                <a:latin typeface="Times New Roman"/>
                <a:ea typeface="Times New Roman"/>
                <a:cs typeface="Simplified Arabic"/>
              </a:rPr>
              <a:t>(</a:t>
            </a:r>
            <a:r>
              <a:rPr lang="en-US" sz="3800" dirty="0">
                <a:solidFill>
                  <a:schemeClr val="tx2"/>
                </a:solidFill>
                <a:latin typeface="Times New Roman"/>
                <a:ea typeface="Times New Roman"/>
                <a:cs typeface="Simplified Arabic"/>
              </a:rPr>
              <a:t>(H</a:t>
            </a:r>
            <a:r>
              <a:rPr lang="en-US" sz="2200" dirty="0">
                <a:solidFill>
                  <a:schemeClr val="tx2"/>
                </a:solidFill>
                <a:latin typeface="Times New Roman"/>
                <a:ea typeface="Times New Roman"/>
                <a:cs typeface="Simplified Arabic"/>
              </a:rPr>
              <a:t>2</a:t>
            </a:r>
            <a:r>
              <a:rPr lang="en-US" sz="3800" dirty="0">
                <a:solidFill>
                  <a:schemeClr val="tx2"/>
                </a:solidFill>
                <a:latin typeface="Times New Roman"/>
                <a:ea typeface="Times New Roman"/>
                <a:cs typeface="Simplified Arabic"/>
              </a:rPr>
              <a:t>SO</a:t>
            </a:r>
            <a:r>
              <a:rPr lang="en-US" sz="2200" dirty="0">
                <a:solidFill>
                  <a:schemeClr val="tx2"/>
                </a:solidFill>
                <a:latin typeface="Times New Roman"/>
                <a:ea typeface="Times New Roman"/>
                <a:cs typeface="Simplified Arabic"/>
              </a:rPr>
              <a:t>4</a:t>
            </a:r>
            <a:r>
              <a:rPr lang="ar-SA" sz="3800" dirty="0">
                <a:solidFill>
                  <a:schemeClr val="tx2"/>
                </a:solidFill>
                <a:latin typeface="Times New Roman"/>
                <a:ea typeface="Times New Roman"/>
                <a:cs typeface="Simplified Arabic"/>
              </a:rPr>
              <a:t> في وجود الرطوبة الجوية المرتفعة أو الماء . </a:t>
            </a:r>
            <a:endParaRPr lang="en-US" sz="2200" dirty="0">
              <a:solidFill>
                <a:schemeClr val="tx2"/>
              </a:solidFill>
              <a:latin typeface="Times New Roman"/>
              <a:ea typeface="Times New Roman"/>
              <a:cs typeface="Traditional Arabic"/>
            </a:endParaRPr>
          </a:p>
          <a:p>
            <a:pPr marL="0" indent="0" algn="justLow" rtl="1">
              <a:spcAft>
                <a:spcPts val="0"/>
              </a:spcAft>
              <a:buNone/>
            </a:pPr>
            <a:r>
              <a:rPr lang="ar-SA" sz="3800" dirty="0">
                <a:solidFill>
                  <a:schemeClr val="tx2"/>
                </a:solidFill>
                <a:latin typeface="Times New Roman"/>
                <a:ea typeface="Times New Roman"/>
                <a:cs typeface="Simplified Arabic"/>
              </a:rPr>
              <a:t>3- أكاسيد النيتروجين وأهمها أول أكسيد النيتروجين </a:t>
            </a:r>
            <a:r>
              <a:rPr lang="en-US" sz="3800" dirty="0">
                <a:solidFill>
                  <a:schemeClr val="tx2"/>
                </a:solidFill>
                <a:latin typeface="Times New Roman"/>
                <a:ea typeface="Times New Roman"/>
                <a:cs typeface="Simplified Arabic"/>
              </a:rPr>
              <a:t>No </a:t>
            </a:r>
            <a:r>
              <a:rPr lang="ar-SA" sz="3800" dirty="0">
                <a:solidFill>
                  <a:schemeClr val="tx2"/>
                </a:solidFill>
                <a:latin typeface="Times New Roman"/>
                <a:ea typeface="Times New Roman"/>
                <a:cs typeface="Simplified Arabic"/>
              </a:rPr>
              <a:t> وثاني أكسيد النيتروجين </a:t>
            </a:r>
            <a:r>
              <a:rPr lang="en-US" sz="3800" dirty="0">
                <a:solidFill>
                  <a:schemeClr val="tx2"/>
                </a:solidFill>
                <a:latin typeface="Times New Roman"/>
                <a:ea typeface="Times New Roman"/>
                <a:cs typeface="Simplified Arabic"/>
              </a:rPr>
              <a:t>NO</a:t>
            </a:r>
            <a:r>
              <a:rPr lang="en-US" sz="2200" dirty="0">
                <a:solidFill>
                  <a:schemeClr val="tx2"/>
                </a:solidFill>
                <a:latin typeface="Times New Roman"/>
                <a:ea typeface="Times New Roman"/>
                <a:cs typeface="Simplified Arabic"/>
              </a:rPr>
              <a:t>2</a:t>
            </a:r>
            <a:r>
              <a:rPr lang="ar-SA" sz="3800" dirty="0">
                <a:solidFill>
                  <a:schemeClr val="tx2"/>
                </a:solidFill>
                <a:latin typeface="Times New Roman"/>
                <a:ea typeface="Times New Roman"/>
                <a:cs typeface="Simplified Arabic"/>
              </a:rPr>
              <a:t> . </a:t>
            </a:r>
            <a:endParaRPr lang="en-US" sz="2200" dirty="0">
              <a:solidFill>
                <a:schemeClr val="tx2"/>
              </a:solidFill>
              <a:latin typeface="Times New Roman"/>
              <a:ea typeface="Times New Roman"/>
              <a:cs typeface="Traditional Arabic"/>
            </a:endParaRPr>
          </a:p>
          <a:p>
            <a:pPr marL="0" indent="0" algn="justLow" rtl="1">
              <a:spcAft>
                <a:spcPts val="0"/>
              </a:spcAft>
              <a:buNone/>
            </a:pPr>
            <a:r>
              <a:rPr lang="ar-SA" sz="3800" dirty="0">
                <a:solidFill>
                  <a:schemeClr val="tx2"/>
                </a:solidFill>
                <a:latin typeface="Times New Roman"/>
                <a:ea typeface="Times New Roman"/>
                <a:cs typeface="Simplified Arabic"/>
              </a:rPr>
              <a:t>4- الهباب </a:t>
            </a:r>
            <a:r>
              <a:rPr lang="en-US" sz="3800" dirty="0">
                <a:solidFill>
                  <a:schemeClr val="tx2"/>
                </a:solidFill>
                <a:latin typeface="Times New Roman"/>
                <a:ea typeface="Times New Roman"/>
                <a:cs typeface="Simplified Arabic"/>
              </a:rPr>
              <a:t>soot</a:t>
            </a:r>
            <a:r>
              <a:rPr lang="ar-SA" sz="3800" dirty="0">
                <a:solidFill>
                  <a:schemeClr val="tx2"/>
                </a:solidFill>
                <a:latin typeface="Times New Roman"/>
                <a:ea typeface="Times New Roman"/>
                <a:cs typeface="Simplified Arabic"/>
              </a:rPr>
              <a:t> ( وهو جزيئات صغيرة من الكربون لا يزيد قطرها عن ميلي ميكرون ، ويمكن أن تتحد مع بعضها البعض وتشكل جزيئات أكبر ) . والدخان والغبار الذي يتألف من جزيئات الكربون والرماد والمعادن المختلفة . </a:t>
            </a:r>
            <a:endParaRPr lang="en-US" sz="2200" dirty="0">
              <a:solidFill>
                <a:schemeClr val="tx2"/>
              </a:solidFill>
              <a:latin typeface="Times New Roman"/>
              <a:ea typeface="Times New Roman"/>
              <a:cs typeface="Traditional Arabic"/>
            </a:endParaRPr>
          </a:p>
          <a:p>
            <a:pPr marL="0" indent="0" algn="justLow" rtl="1">
              <a:spcAft>
                <a:spcPts val="0"/>
              </a:spcAft>
              <a:buNone/>
            </a:pPr>
            <a:r>
              <a:rPr lang="ar-SA" sz="3800" dirty="0">
                <a:solidFill>
                  <a:schemeClr val="tx2"/>
                </a:solidFill>
                <a:latin typeface="Times New Roman"/>
                <a:ea typeface="Times New Roman"/>
                <a:cs typeface="Simplified Arabic"/>
              </a:rPr>
              <a:t>5- الرصاص والمواد المسببة للسرطان مثل مادة </a:t>
            </a:r>
            <a:r>
              <a:rPr lang="ar-SA" sz="3800" dirty="0" err="1">
                <a:solidFill>
                  <a:schemeClr val="tx2"/>
                </a:solidFill>
                <a:latin typeface="Times New Roman"/>
                <a:ea typeface="Times New Roman"/>
                <a:cs typeface="Simplified Arabic"/>
              </a:rPr>
              <a:t>البنزوبرين</a:t>
            </a:r>
            <a:r>
              <a:rPr lang="ar-SA" sz="3800" dirty="0">
                <a:solidFill>
                  <a:schemeClr val="tx2"/>
                </a:solidFill>
                <a:latin typeface="Times New Roman"/>
                <a:ea typeface="Times New Roman"/>
                <a:cs typeface="Simplified Arabic"/>
              </a:rPr>
              <a:t> </a:t>
            </a:r>
            <a:r>
              <a:rPr lang="en-US" sz="3800" dirty="0">
                <a:solidFill>
                  <a:schemeClr val="tx2"/>
                </a:solidFill>
                <a:latin typeface="Times New Roman"/>
                <a:ea typeface="Times New Roman"/>
                <a:cs typeface="Simplified Arabic"/>
              </a:rPr>
              <a:t>3 - 4 </a:t>
            </a:r>
            <a:r>
              <a:rPr lang="en-US" sz="3800" dirty="0" err="1">
                <a:solidFill>
                  <a:schemeClr val="tx2"/>
                </a:solidFill>
                <a:latin typeface="Times New Roman"/>
                <a:ea typeface="Times New Roman"/>
                <a:cs typeface="Simplified Arabic"/>
              </a:rPr>
              <a:t>Benzopyrene</a:t>
            </a:r>
            <a:r>
              <a:rPr lang="en-US" sz="3800" dirty="0">
                <a:solidFill>
                  <a:schemeClr val="tx2"/>
                </a:solidFill>
                <a:latin typeface="Times New Roman"/>
                <a:ea typeface="Times New Roman"/>
                <a:cs typeface="Simplified Arabic"/>
              </a:rPr>
              <a:t>  </a:t>
            </a:r>
            <a:r>
              <a:rPr lang="ar-SA" sz="3800" dirty="0">
                <a:solidFill>
                  <a:schemeClr val="tx2"/>
                </a:solidFill>
                <a:latin typeface="Times New Roman"/>
                <a:ea typeface="Times New Roman"/>
                <a:cs typeface="Simplified Arabic"/>
              </a:rPr>
              <a:t> وغيرها . </a:t>
            </a:r>
            <a:endParaRPr lang="en-US" sz="2200" dirty="0">
              <a:solidFill>
                <a:schemeClr val="tx2"/>
              </a:solidFill>
              <a:latin typeface="Times New Roman"/>
              <a:ea typeface="Times New Roman"/>
              <a:cs typeface="Traditional Arabic"/>
            </a:endParaRPr>
          </a:p>
          <a:p>
            <a:pPr marL="0" indent="0" algn="justLow" rtl="1">
              <a:spcAft>
                <a:spcPts val="0"/>
              </a:spcAft>
              <a:buNone/>
            </a:pPr>
            <a:r>
              <a:rPr lang="ar-SA" sz="3800" dirty="0">
                <a:solidFill>
                  <a:schemeClr val="tx2"/>
                </a:solidFill>
                <a:latin typeface="Times New Roman"/>
                <a:ea typeface="Times New Roman"/>
                <a:cs typeface="Simplified Arabic"/>
              </a:rPr>
              <a:t> </a:t>
            </a:r>
            <a:r>
              <a:rPr lang="ar-SA" sz="3800" dirty="0" smtClean="0">
                <a:solidFill>
                  <a:schemeClr val="tx2"/>
                </a:solidFill>
                <a:latin typeface="Times New Roman"/>
                <a:ea typeface="Times New Roman"/>
                <a:cs typeface="Simplified Arabic"/>
              </a:rPr>
              <a:t>وتعتبر </a:t>
            </a:r>
            <a:r>
              <a:rPr lang="ar-SA" sz="3800" dirty="0">
                <a:solidFill>
                  <a:schemeClr val="tx2"/>
                </a:solidFill>
                <a:latin typeface="Times New Roman"/>
                <a:ea typeface="Times New Roman"/>
                <a:cs typeface="Simplified Arabic"/>
              </a:rPr>
              <a:t>السيارات ووسائل النقل المختلفة المصدر الرئيسي في تلوث الهواء وتصل كمية الغازات الملوثة التي </a:t>
            </a:r>
            <a:r>
              <a:rPr lang="ar-SA" sz="3800" dirty="0" err="1">
                <a:solidFill>
                  <a:schemeClr val="tx2"/>
                </a:solidFill>
                <a:latin typeface="Times New Roman"/>
                <a:ea typeface="Times New Roman"/>
                <a:cs typeface="Simplified Arabic"/>
              </a:rPr>
              <a:t>تنفثها</a:t>
            </a:r>
            <a:r>
              <a:rPr lang="ar-SA" sz="3800" dirty="0">
                <a:solidFill>
                  <a:schemeClr val="tx2"/>
                </a:solidFill>
                <a:latin typeface="Times New Roman"/>
                <a:ea typeface="Times New Roman"/>
                <a:cs typeface="Simplified Arabic"/>
              </a:rPr>
              <a:t> السيارات في الهواء إلى 60% وأكثر من كمية الغازات الملوثة للهواء . وتلعب وسائل التدفئة ومحطات الطاقة الكهربائية وحرق النفايات أيضاً دوراً كبيراً في تلويث الهواء بالغازات والجزيئات المختلفة كما يوضحها الجدول التالي : </a:t>
            </a:r>
            <a:endParaRPr lang="en-US" sz="2200" dirty="0">
              <a:solidFill>
                <a:schemeClr val="tx2"/>
              </a:solidFill>
              <a:latin typeface="Times New Roman"/>
              <a:ea typeface="Times New Roman"/>
              <a:cs typeface="Traditional Arabic"/>
            </a:endParaRPr>
          </a:p>
          <a:p>
            <a:pPr marL="0" indent="0" algn="justLow" rtl="1">
              <a:spcAft>
                <a:spcPts val="0"/>
              </a:spcAft>
              <a:buNone/>
            </a:pPr>
            <a:r>
              <a:rPr lang="ar-SA" sz="3800" dirty="0">
                <a:solidFill>
                  <a:schemeClr val="tx2"/>
                </a:solidFill>
                <a:latin typeface="Times New Roman"/>
                <a:ea typeface="Times New Roman"/>
                <a:cs typeface="Simplified Arabic"/>
              </a:rPr>
              <a:t> </a:t>
            </a:r>
            <a:endParaRPr lang="en-US" sz="2200" dirty="0">
              <a:solidFill>
                <a:schemeClr val="tx2"/>
              </a:solidFill>
              <a:latin typeface="Times New Roman"/>
              <a:ea typeface="Times New Roman"/>
              <a:cs typeface="Traditional Arabic"/>
            </a:endParaRPr>
          </a:p>
          <a:p>
            <a:pPr algn="r" rtl="1"/>
            <a:endParaRPr lang="ar-IQ" sz="3800" dirty="0">
              <a:solidFill>
                <a:schemeClr val="tx2"/>
              </a:solidFill>
            </a:endParaRPr>
          </a:p>
        </p:txBody>
      </p:sp>
    </p:spTree>
    <p:extLst>
      <p:ext uri="{BB962C8B-B14F-4D97-AF65-F5344CB8AC3E}">
        <p14:creationId xmlns:p14="http://schemas.microsoft.com/office/powerpoint/2010/main" val="3382173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9908" y="1090613"/>
            <a:ext cx="10269415" cy="5497512"/>
          </a:xfrm>
          <a:prstGeom prst="rect">
            <a:avLst/>
          </a:prstGeom>
          <a:noFill/>
          <a:ln>
            <a:noFill/>
          </a:ln>
        </p:spPr>
      </p:pic>
    </p:spTree>
    <p:extLst>
      <p:ext uri="{BB962C8B-B14F-4D97-AF65-F5344CB8AC3E}">
        <p14:creationId xmlns:p14="http://schemas.microsoft.com/office/powerpoint/2010/main" val="151576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896815" y="1594338"/>
            <a:ext cx="10515600" cy="4806462"/>
          </a:xfrm>
        </p:spPr>
        <p:txBody>
          <a:bodyPr>
            <a:normAutofit fontScale="92500" lnSpcReduction="10000"/>
          </a:bodyPr>
          <a:lstStyle/>
          <a:p>
            <a:pPr algn="justLow" rtl="1">
              <a:spcAft>
                <a:spcPts val="0"/>
              </a:spcAft>
            </a:pPr>
            <a:r>
              <a:rPr lang="ar-SA" sz="3200" dirty="0">
                <a:solidFill>
                  <a:schemeClr val="tx2"/>
                </a:solidFill>
                <a:latin typeface="Times New Roman"/>
                <a:ea typeface="Times New Roman"/>
                <a:cs typeface="Simplified Arabic"/>
              </a:rPr>
              <a:t>بالإضافة إلى وسائل النقل المختلفة ، تنتج الملوثات من الصناعات المختلفة فإضافة إلى الغازات الملوثة الناتجة من احتراق الوقود اللازم لهذه الصناعة تطلق الصناعات العديد من الملوثات كمخلفات للعملية الصناعية . فصناعة النفط مثلاً تتلوث الهواء بأكسيد الكبريت والنتروجين وأول أكسيد الكربون وكبريتيد الهيدروجين </a:t>
            </a:r>
            <a:r>
              <a:rPr lang="en-US" sz="3200" dirty="0">
                <a:solidFill>
                  <a:schemeClr val="tx2"/>
                </a:solidFill>
                <a:latin typeface="Times New Roman"/>
                <a:ea typeface="Times New Roman"/>
                <a:cs typeface="Simplified Arabic"/>
              </a:rPr>
              <a:t>(H</a:t>
            </a:r>
            <a:r>
              <a:rPr lang="en-US" sz="3200" baseline="-25000" dirty="0">
                <a:solidFill>
                  <a:schemeClr val="tx2"/>
                </a:solidFill>
                <a:latin typeface="Times New Roman"/>
                <a:ea typeface="Times New Roman"/>
                <a:cs typeface="Simplified Arabic"/>
              </a:rPr>
              <a:t>2</a:t>
            </a:r>
            <a:r>
              <a:rPr lang="en-US" sz="3200" dirty="0">
                <a:solidFill>
                  <a:schemeClr val="tx2"/>
                </a:solidFill>
                <a:latin typeface="Times New Roman"/>
                <a:ea typeface="Times New Roman"/>
                <a:cs typeface="Simplified Arabic"/>
              </a:rPr>
              <a:t>S)</a:t>
            </a:r>
            <a:r>
              <a:rPr lang="ar-SA" sz="3200" dirty="0">
                <a:solidFill>
                  <a:schemeClr val="tx2"/>
                </a:solidFill>
                <a:latin typeface="Times New Roman"/>
                <a:ea typeface="Times New Roman"/>
                <a:cs typeface="Simplified Arabic"/>
              </a:rPr>
              <a:t> ، وتطلق صناعة الألمنيوم والأسمدة الفوسفاتية غاز فلور الهيدروجين </a:t>
            </a:r>
            <a:r>
              <a:rPr lang="en-US" sz="3200" dirty="0">
                <a:solidFill>
                  <a:schemeClr val="tx2"/>
                </a:solidFill>
                <a:latin typeface="Times New Roman"/>
                <a:ea typeface="Times New Roman"/>
                <a:cs typeface="Simplified Arabic"/>
              </a:rPr>
              <a:t>(HF)</a:t>
            </a:r>
            <a:r>
              <a:rPr lang="ar-SA" sz="3200" dirty="0">
                <a:solidFill>
                  <a:schemeClr val="tx2"/>
                </a:solidFill>
                <a:latin typeface="Times New Roman"/>
                <a:ea typeface="Times New Roman"/>
                <a:cs typeface="Simplified Arabic"/>
              </a:rPr>
              <a:t> وغيره من مركبات الفلور . وتوجد </a:t>
            </a:r>
            <a:r>
              <a:rPr lang="ar-SA" sz="3200" dirty="0" err="1">
                <a:solidFill>
                  <a:schemeClr val="tx2"/>
                </a:solidFill>
                <a:latin typeface="Times New Roman"/>
                <a:ea typeface="Times New Roman"/>
                <a:cs typeface="Simplified Arabic"/>
              </a:rPr>
              <a:t>السيليكات</a:t>
            </a:r>
            <a:r>
              <a:rPr lang="ar-SA" sz="3200" dirty="0">
                <a:solidFill>
                  <a:schemeClr val="tx2"/>
                </a:solidFill>
                <a:latin typeface="Times New Roman"/>
                <a:ea typeface="Times New Roman"/>
                <a:cs typeface="Simplified Arabic"/>
              </a:rPr>
              <a:t> في الهواء المحيط بمصانع </a:t>
            </a:r>
            <a:r>
              <a:rPr lang="ar-SA" sz="3200" dirty="0" err="1">
                <a:solidFill>
                  <a:schemeClr val="tx2"/>
                </a:solidFill>
                <a:latin typeface="Times New Roman"/>
                <a:ea typeface="Times New Roman"/>
                <a:cs typeface="Simplified Arabic"/>
              </a:rPr>
              <a:t>الأسمنت</a:t>
            </a:r>
            <a:r>
              <a:rPr lang="ar-SA" sz="3200" dirty="0">
                <a:solidFill>
                  <a:schemeClr val="tx2"/>
                </a:solidFill>
                <a:latin typeface="Times New Roman"/>
                <a:ea typeface="Times New Roman"/>
                <a:cs typeface="Simplified Arabic"/>
              </a:rPr>
              <a:t> وتكثر أكاسيد الحديد في المناطق التي توجد فيها صناعة الحديد والصلب . والغبار وجميع أشكال الجزيئات الصلبة الأخرى الناتجة عن النشاطات الصناعية والتي تترسب في التجمعات السكانية تشكل مشكلة مستقلة بذاتها . وتبني الدراسات  أن 75 مؤسسة صناعية أمريكية تطلق سنوياً 550 طناً من الزئبق الذي يلوث الهواء والماء والتربة . كما يترسب في الكيلومتر المربع الواحد 34 طناً من هباب الكربون الناتج عن النشاطات الصناعية . </a:t>
            </a:r>
            <a:endParaRPr lang="en-US" sz="1800" dirty="0">
              <a:solidFill>
                <a:schemeClr val="tx2"/>
              </a:solidFill>
              <a:latin typeface="Times New Roman"/>
              <a:ea typeface="Times New Roman"/>
              <a:cs typeface="Traditional Arabic"/>
            </a:endParaRPr>
          </a:p>
          <a:p>
            <a:pPr indent="0" algn="r" rtl="1">
              <a:spcAft>
                <a:spcPts val="0"/>
              </a:spcAft>
              <a:buNone/>
            </a:pPr>
            <a:r>
              <a:rPr lang="ar-SA" sz="3200" dirty="0">
                <a:solidFill>
                  <a:schemeClr val="tx2"/>
                </a:solidFill>
                <a:latin typeface="Times New Roman"/>
                <a:ea typeface="Times New Roman"/>
                <a:cs typeface="Simplified Arabic"/>
              </a:rPr>
              <a:t> </a:t>
            </a:r>
            <a:endParaRPr lang="en-US" sz="1800" dirty="0">
              <a:solidFill>
                <a:schemeClr val="tx2"/>
              </a:solidFill>
              <a:latin typeface="Times New Roman"/>
              <a:ea typeface="Times New Roman"/>
              <a:cs typeface="Traditional Arabic"/>
            </a:endParaRPr>
          </a:p>
          <a:p>
            <a:pPr marL="0" indent="0" algn="r" rtl="1">
              <a:buNone/>
            </a:pPr>
            <a:endParaRPr lang="ar-IQ" dirty="0"/>
          </a:p>
        </p:txBody>
      </p:sp>
    </p:spTree>
    <p:extLst>
      <p:ext uri="{BB962C8B-B14F-4D97-AF65-F5344CB8AC3E}">
        <p14:creationId xmlns:p14="http://schemas.microsoft.com/office/powerpoint/2010/main" val="1143062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17" y="1687189"/>
            <a:ext cx="10515600" cy="3611641"/>
          </a:xfrm>
        </p:spPr>
        <p:txBody>
          <a:bodyPr>
            <a:noAutofit/>
          </a:bodyPr>
          <a:lstStyle/>
          <a:p>
            <a:pPr algn="ctr"/>
            <a:r>
              <a:rPr lang="ar-IQ" sz="9600" dirty="0" smtClean="0">
                <a:solidFill>
                  <a:srgbClr val="FF0000"/>
                </a:solidFill>
              </a:rPr>
              <a:t>المحاضرة العاشرة</a:t>
            </a:r>
            <a:br>
              <a:rPr lang="ar-IQ" sz="9600" dirty="0" smtClean="0">
                <a:solidFill>
                  <a:srgbClr val="FF0000"/>
                </a:solidFill>
              </a:rPr>
            </a:br>
            <a:r>
              <a:rPr lang="ar-IQ" sz="9600" dirty="0" smtClean="0">
                <a:solidFill>
                  <a:srgbClr val="FF0000"/>
                </a:solidFill>
              </a:rPr>
              <a:t>الفصل الثالث</a:t>
            </a:r>
            <a:br>
              <a:rPr lang="ar-IQ" sz="9600" dirty="0" smtClean="0">
                <a:solidFill>
                  <a:srgbClr val="FF0000"/>
                </a:solidFill>
              </a:rPr>
            </a:br>
            <a:r>
              <a:rPr lang="ar-IQ" sz="9600" dirty="0" smtClean="0">
                <a:solidFill>
                  <a:srgbClr val="FF0000"/>
                </a:solidFill>
              </a:rPr>
              <a:t>تلوث الهواء</a:t>
            </a:r>
            <a:endParaRPr lang="en-US" sz="9600" dirty="0">
              <a:solidFill>
                <a:srgbClr val="FF0000"/>
              </a:solidFill>
            </a:endParaRPr>
          </a:p>
        </p:txBody>
      </p:sp>
    </p:spTree>
    <p:extLst>
      <p:ext uri="{BB962C8B-B14F-4D97-AF65-F5344CB8AC3E}">
        <p14:creationId xmlns:p14="http://schemas.microsoft.com/office/powerpoint/2010/main" val="54430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69" y="211015"/>
            <a:ext cx="11781693" cy="6389077"/>
          </a:xfrm>
        </p:spPr>
        <p:txBody>
          <a:bodyPr>
            <a:normAutofit/>
          </a:bodyPr>
          <a:lstStyle/>
          <a:p>
            <a:pPr algn="just" rtl="1"/>
            <a:r>
              <a:rPr lang="ar-IQ" sz="2800" b="1" u="sng" dirty="0">
                <a:solidFill>
                  <a:schemeClr val="tx2"/>
                </a:solidFill>
              </a:rPr>
              <a:t>تأثيرات </a:t>
            </a:r>
            <a:r>
              <a:rPr lang="ar-IQ" sz="2800" b="1" u="sng" dirty="0" err="1">
                <a:solidFill>
                  <a:schemeClr val="tx2"/>
                </a:solidFill>
              </a:rPr>
              <a:t>الدقائقيات</a:t>
            </a:r>
            <a:r>
              <a:rPr lang="ar-IQ" sz="2800" b="1" u="sng" dirty="0">
                <a:solidFill>
                  <a:schemeClr val="tx2"/>
                </a:solidFill>
              </a:rPr>
              <a:t> </a:t>
            </a:r>
            <a:r>
              <a:rPr lang="en-GB" sz="2800" b="1" u="sng" dirty="0">
                <a:solidFill>
                  <a:schemeClr val="tx2"/>
                </a:solidFill>
              </a:rPr>
              <a:t>(</a:t>
            </a:r>
            <a:r>
              <a:rPr lang="en-GB" sz="2800" b="1" u="sng" dirty="0" err="1">
                <a:solidFill>
                  <a:schemeClr val="tx2"/>
                </a:solidFill>
              </a:rPr>
              <a:t>Particales</a:t>
            </a:r>
            <a:r>
              <a:rPr lang="en-GB" sz="2800" b="1" u="sng" dirty="0">
                <a:solidFill>
                  <a:schemeClr val="tx2"/>
                </a:solidFill>
              </a:rPr>
              <a:t> effects)</a:t>
            </a:r>
            <a:r>
              <a:rPr lang="ar-IQ" sz="2800" b="1" u="sng" dirty="0">
                <a:solidFill>
                  <a:schemeClr val="tx2"/>
                </a:solidFill>
              </a:rPr>
              <a:t> :</a:t>
            </a:r>
            <a:r>
              <a:rPr lang="en-US" sz="2800" dirty="0">
                <a:solidFill>
                  <a:schemeClr val="tx2"/>
                </a:solidFill>
              </a:rPr>
              <a:t/>
            </a:r>
            <a:br>
              <a:rPr lang="en-US" sz="2800" dirty="0">
                <a:solidFill>
                  <a:schemeClr val="tx2"/>
                </a:solidFill>
              </a:rPr>
            </a:br>
            <a:r>
              <a:rPr lang="ar-IQ" sz="2800" dirty="0">
                <a:solidFill>
                  <a:schemeClr val="tx2"/>
                </a:solidFill>
              </a:rPr>
              <a:t>ان حجم الضرر </a:t>
            </a:r>
            <a:r>
              <a:rPr lang="ar-IQ" sz="2800" dirty="0" smtClean="0">
                <a:solidFill>
                  <a:schemeClr val="tx2"/>
                </a:solidFill>
              </a:rPr>
              <a:t>بسبب </a:t>
            </a:r>
            <a:r>
              <a:rPr lang="ar-IQ" sz="2800" dirty="0">
                <a:solidFill>
                  <a:schemeClr val="tx2"/>
                </a:solidFill>
              </a:rPr>
              <a:t>التلوث </a:t>
            </a:r>
            <a:r>
              <a:rPr lang="ar-IQ" sz="2800" dirty="0" err="1">
                <a:solidFill>
                  <a:schemeClr val="tx2"/>
                </a:solidFill>
              </a:rPr>
              <a:t>الدقائقي</a:t>
            </a:r>
            <a:r>
              <a:rPr lang="ar-IQ" sz="2800" dirty="0">
                <a:solidFill>
                  <a:schemeClr val="tx2"/>
                </a:solidFill>
              </a:rPr>
              <a:t> في الهواء يتوقف على حجم تلك الدقائق وعلى الزمن الذي تحتاجه للاستقرار في الاجواء ، فإن حجم الدقائق الذي يزيد عن (</a:t>
            </a:r>
            <a:r>
              <a:rPr lang="en-US" sz="2800" dirty="0">
                <a:solidFill>
                  <a:schemeClr val="tx2"/>
                </a:solidFill>
              </a:rPr>
              <a:t>50 µ</a:t>
            </a:r>
            <a:r>
              <a:rPr lang="ar-IQ" sz="2800" dirty="0">
                <a:solidFill>
                  <a:schemeClr val="tx2"/>
                </a:solidFill>
              </a:rPr>
              <a:t>) فتكون خطورتها </a:t>
            </a:r>
            <a:r>
              <a:rPr lang="ar-IQ" sz="2800" dirty="0" err="1">
                <a:solidFill>
                  <a:schemeClr val="tx2"/>
                </a:solidFill>
              </a:rPr>
              <a:t>التلوثية</a:t>
            </a:r>
            <a:r>
              <a:rPr lang="ar-IQ" sz="2800" dirty="0">
                <a:solidFill>
                  <a:schemeClr val="tx2"/>
                </a:solidFill>
              </a:rPr>
              <a:t> قصيرة المدى</a:t>
            </a:r>
            <a:r>
              <a:rPr lang="ar-IQ" sz="2800" dirty="0" smtClean="0">
                <a:solidFill>
                  <a:schemeClr val="tx2"/>
                </a:solidFill>
              </a:rPr>
              <a:t>.</a:t>
            </a:r>
            <a:r>
              <a:rPr lang="en-US" sz="2800" dirty="0" smtClean="0">
                <a:solidFill>
                  <a:schemeClr val="tx2"/>
                </a:solidFill>
              </a:rPr>
              <a:t>                                    </a:t>
            </a:r>
            <a:r>
              <a:rPr lang="en-US" sz="2800" dirty="0">
                <a:solidFill>
                  <a:schemeClr val="tx2"/>
                </a:solidFill>
              </a:rPr>
              <a:t/>
            </a:r>
            <a:br>
              <a:rPr lang="en-US" sz="2800" dirty="0">
                <a:solidFill>
                  <a:schemeClr val="tx2"/>
                </a:solidFill>
              </a:rPr>
            </a:br>
            <a:r>
              <a:rPr lang="ar-IQ" sz="2800" dirty="0">
                <a:solidFill>
                  <a:schemeClr val="tx2"/>
                </a:solidFill>
              </a:rPr>
              <a:t>-هناك علاقة بين نوعية الدقائق واقطارها وتأثيرها على البيئة والصحة ، نذكر من هذه التأثيرات التالي:-</a:t>
            </a:r>
            <a:r>
              <a:rPr lang="en-US" sz="2800" dirty="0">
                <a:solidFill>
                  <a:schemeClr val="tx2"/>
                </a:solidFill>
              </a:rPr>
              <a:t/>
            </a:r>
            <a:br>
              <a:rPr lang="en-US" sz="2800" dirty="0">
                <a:solidFill>
                  <a:schemeClr val="tx2"/>
                </a:solidFill>
              </a:rPr>
            </a:br>
            <a:r>
              <a:rPr lang="ar-IQ" sz="2800" b="1" dirty="0">
                <a:solidFill>
                  <a:schemeClr val="tx2"/>
                </a:solidFill>
              </a:rPr>
              <a:t>أولا"-على الوسط البيئي</a:t>
            </a:r>
            <a:r>
              <a:rPr lang="ar-IQ" sz="2800" b="1" dirty="0" smtClean="0">
                <a:solidFill>
                  <a:schemeClr val="tx2"/>
                </a:solidFill>
              </a:rPr>
              <a:t>؛-</a:t>
            </a:r>
            <a:r>
              <a:rPr lang="en-US" sz="2800" b="1" dirty="0" smtClean="0">
                <a:solidFill>
                  <a:schemeClr val="tx2"/>
                </a:solidFill>
              </a:rPr>
              <a:t>                      </a:t>
            </a:r>
            <a:r>
              <a:rPr lang="en-US" sz="2800" dirty="0">
                <a:solidFill>
                  <a:schemeClr val="tx2"/>
                </a:solidFill>
              </a:rPr>
              <a:t/>
            </a:r>
            <a:br>
              <a:rPr lang="en-US" sz="2800" dirty="0">
                <a:solidFill>
                  <a:schemeClr val="tx2"/>
                </a:solidFill>
              </a:rPr>
            </a:br>
            <a:r>
              <a:rPr lang="ar-IQ" sz="2800" dirty="0">
                <a:solidFill>
                  <a:schemeClr val="tx2"/>
                </a:solidFill>
              </a:rPr>
              <a:t>تمتص الدقائق العالقة في الهواء بعضا" من الاشعاع الشمسي كما انها تعكس قسما" من الاشعاع وتعيده الى الفضاء الخارجي قبل وصوله سطح الارض وبذلك </a:t>
            </a:r>
            <a:r>
              <a:rPr lang="ar-IQ" sz="2800" dirty="0" err="1">
                <a:solidFill>
                  <a:schemeClr val="tx2"/>
                </a:solidFill>
              </a:rPr>
              <a:t>فانها</a:t>
            </a:r>
            <a:r>
              <a:rPr lang="ar-IQ" sz="2800" dirty="0">
                <a:solidFill>
                  <a:schemeClr val="tx2"/>
                </a:solidFill>
              </a:rPr>
              <a:t> تحجب الضوء عن سطح الارض والكائنات الحيه عليه. </a:t>
            </a:r>
            <a:r>
              <a:rPr lang="en-US" sz="2800" dirty="0">
                <a:solidFill>
                  <a:schemeClr val="tx2"/>
                </a:solidFill>
              </a:rPr>
              <a:t>                                               </a:t>
            </a:r>
            <a:r>
              <a:rPr lang="ar-IQ" sz="2800" dirty="0">
                <a:solidFill>
                  <a:schemeClr val="tx2"/>
                </a:solidFill>
              </a:rPr>
              <a:t>                                                                                   ان زيادة مقدارها عن (</a:t>
            </a:r>
            <a:r>
              <a:rPr lang="en-US" sz="2800" dirty="0">
                <a:solidFill>
                  <a:schemeClr val="tx2"/>
                </a:solidFill>
              </a:rPr>
              <a:t>1%</a:t>
            </a:r>
            <a:r>
              <a:rPr lang="ar-IQ" sz="2800" dirty="0">
                <a:solidFill>
                  <a:schemeClr val="tx2"/>
                </a:solidFill>
              </a:rPr>
              <a:t>) من القدرة الانعكاسية تسبب خفض في درجة حراره الارض بمقدار </a:t>
            </a:r>
            <a:r>
              <a:rPr lang="ar-IQ" sz="2800" dirty="0" smtClean="0">
                <a:solidFill>
                  <a:schemeClr val="tx2"/>
                </a:solidFill>
              </a:rPr>
              <a:t>       (</a:t>
            </a:r>
            <a:r>
              <a:rPr lang="en-US" sz="2800" dirty="0">
                <a:solidFill>
                  <a:schemeClr val="tx2"/>
                </a:solidFill>
              </a:rPr>
              <a:t>17 C</a:t>
            </a:r>
            <a:r>
              <a:rPr lang="en-US" sz="2800" baseline="30000" dirty="0">
                <a:solidFill>
                  <a:schemeClr val="tx2"/>
                </a:solidFill>
              </a:rPr>
              <a:t>o</a:t>
            </a:r>
            <a:r>
              <a:rPr lang="ar-IQ" sz="2800" dirty="0">
                <a:solidFill>
                  <a:schemeClr val="tx2"/>
                </a:solidFill>
              </a:rPr>
              <a:t>) ، كما ان التركيز العالي الدقائق المختلفة تؤثر في انها تخفض نسبه الاشعة فوق </a:t>
            </a:r>
            <a:r>
              <a:rPr lang="ar-IQ" sz="2800" dirty="0" smtClean="0">
                <a:solidFill>
                  <a:schemeClr val="tx2"/>
                </a:solidFill>
              </a:rPr>
              <a:t>البنفسجية </a:t>
            </a:r>
            <a:r>
              <a:rPr lang="ar-IQ" sz="2800" dirty="0">
                <a:solidFill>
                  <a:schemeClr val="tx2"/>
                </a:solidFill>
              </a:rPr>
              <a:t>الطبيعية مما يزيد في زيارة البكتيريا المرضية ويقل تشكيل فيتامين </a:t>
            </a:r>
            <a:r>
              <a:rPr lang="en-GB" sz="2800" dirty="0">
                <a:solidFill>
                  <a:schemeClr val="tx2"/>
                </a:solidFill>
              </a:rPr>
              <a:t>D</a:t>
            </a:r>
            <a:r>
              <a:rPr lang="ar-IQ" sz="2800" dirty="0">
                <a:solidFill>
                  <a:schemeClr val="tx2"/>
                </a:solidFill>
              </a:rPr>
              <a:t> تحت </a:t>
            </a:r>
            <a:r>
              <a:rPr lang="ar-IQ" sz="2800" dirty="0" err="1">
                <a:solidFill>
                  <a:schemeClr val="tx2"/>
                </a:solidFill>
              </a:rPr>
              <a:t>تاثيرها</a:t>
            </a:r>
            <a:r>
              <a:rPr lang="ar-IQ" sz="2800" dirty="0">
                <a:solidFill>
                  <a:schemeClr val="tx2"/>
                </a:solidFill>
              </a:rPr>
              <a:t> ، كما ان تراكيز الدقائق توفر </a:t>
            </a:r>
            <a:r>
              <a:rPr lang="ar-IQ" sz="2800" dirty="0" err="1">
                <a:solidFill>
                  <a:schemeClr val="tx2"/>
                </a:solidFill>
              </a:rPr>
              <a:t>انوية</a:t>
            </a:r>
            <a:r>
              <a:rPr lang="ar-IQ" sz="2800" dirty="0">
                <a:solidFill>
                  <a:schemeClr val="tx2"/>
                </a:solidFill>
              </a:rPr>
              <a:t> تكاثف تزيد من الضباب الدخاني</a:t>
            </a:r>
            <a:r>
              <a:rPr lang="ar-IQ" sz="2800" dirty="0" smtClean="0">
                <a:solidFill>
                  <a:schemeClr val="tx2"/>
                </a:solidFill>
              </a:rPr>
              <a:t>.</a:t>
            </a:r>
            <a:r>
              <a:rPr lang="en-US" sz="2800" dirty="0" smtClean="0">
                <a:solidFill>
                  <a:schemeClr val="tx2"/>
                </a:solidFill>
              </a:rPr>
              <a:t>                                                                                                          </a:t>
            </a:r>
            <a:r>
              <a:rPr lang="en-US" sz="2800" dirty="0">
                <a:solidFill>
                  <a:schemeClr val="tx2"/>
                </a:solidFill>
              </a:rPr>
              <a:t/>
            </a:r>
            <a:br>
              <a:rPr lang="en-US" sz="2800" dirty="0">
                <a:solidFill>
                  <a:schemeClr val="tx2"/>
                </a:solidFill>
              </a:rPr>
            </a:br>
            <a:r>
              <a:rPr lang="en-US" sz="2800" b="1" dirty="0" smtClean="0">
                <a:solidFill>
                  <a:schemeClr val="tx2"/>
                </a:solidFill>
                <a:latin typeface="Times New Roman"/>
                <a:ea typeface="Times New Roman"/>
                <a:cs typeface="Arial"/>
              </a:rPr>
              <a:t/>
            </a:r>
            <a:br>
              <a:rPr lang="en-US" sz="2800" b="1" dirty="0" smtClean="0">
                <a:solidFill>
                  <a:schemeClr val="tx2"/>
                </a:solidFill>
                <a:latin typeface="Times New Roman"/>
                <a:ea typeface="Times New Roman"/>
                <a:cs typeface="Arial"/>
              </a:rPr>
            </a:br>
            <a:endParaRPr lang="en-US" sz="1400" dirty="0">
              <a:solidFill>
                <a:schemeClr val="tx2"/>
              </a:solidFill>
              <a:effectLst/>
              <a:latin typeface="Times New Roman"/>
              <a:ea typeface="Times New Roman"/>
              <a:cs typeface="Traditional Arabic"/>
            </a:endParaRPr>
          </a:p>
        </p:txBody>
      </p:sp>
    </p:spTree>
    <p:extLst>
      <p:ext uri="{BB962C8B-B14F-4D97-AF65-F5344CB8AC3E}">
        <p14:creationId xmlns:p14="http://schemas.microsoft.com/office/powerpoint/2010/main" val="317359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44062"/>
            <a:ext cx="10515600" cy="5556738"/>
          </a:xfrm>
        </p:spPr>
        <p:txBody>
          <a:bodyPr>
            <a:normAutofit/>
          </a:bodyPr>
          <a:lstStyle/>
          <a:p>
            <a:pPr marL="0" indent="0" algn="just" rtl="1">
              <a:spcAft>
                <a:spcPts val="0"/>
              </a:spcAft>
              <a:buNone/>
            </a:pPr>
            <a:r>
              <a:rPr lang="ar-IQ" sz="3200" b="1" dirty="0">
                <a:solidFill>
                  <a:srgbClr val="FF0000"/>
                </a:solidFill>
                <a:latin typeface="Times New Roman"/>
                <a:ea typeface="Times New Roman"/>
              </a:rPr>
              <a:t>ثانيا"-على الكائنات الحية والتربة:-</a:t>
            </a:r>
            <a:endParaRPr lang="en-US" sz="1800" dirty="0">
              <a:solidFill>
                <a:srgbClr val="FF0000"/>
              </a:solidFill>
              <a:latin typeface="Times New Roman"/>
              <a:ea typeface="Times New Roman"/>
              <a:cs typeface="Traditional Arabic"/>
            </a:endParaRPr>
          </a:p>
          <a:p>
            <a:pPr algn="just" rtl="1">
              <a:spcAft>
                <a:spcPts val="0"/>
              </a:spcAft>
            </a:pPr>
            <a:r>
              <a:rPr lang="ar-IQ" sz="2400" dirty="0">
                <a:latin typeface="Times New Roman"/>
                <a:ea typeface="Times New Roman"/>
              </a:rPr>
              <a:t>تعتبر الدقائق المعلقة في الهواء التي يزيد قطرها ما بين (</a:t>
            </a:r>
            <a:r>
              <a:rPr lang="en-US" sz="2400" dirty="0">
                <a:latin typeface="Arial"/>
                <a:ea typeface="Times New Roman"/>
                <a:cs typeface="Traditional Arabic"/>
              </a:rPr>
              <a:t>0.1-10</a:t>
            </a:r>
            <a:r>
              <a:rPr lang="ar-IQ" sz="2400" dirty="0">
                <a:latin typeface="Times New Roman"/>
                <a:ea typeface="Times New Roman"/>
              </a:rPr>
              <a:t>) مايكرومتر اكثر الجزيئات </a:t>
            </a:r>
            <a:r>
              <a:rPr lang="ar-IQ" sz="2400" dirty="0" smtClean="0">
                <a:latin typeface="Times New Roman"/>
                <a:ea typeface="Times New Roman"/>
              </a:rPr>
              <a:t>تأثيرا" </a:t>
            </a:r>
            <a:r>
              <a:rPr lang="ar-IQ" sz="2400" dirty="0">
                <a:latin typeface="Times New Roman"/>
                <a:ea typeface="Times New Roman"/>
              </a:rPr>
              <a:t>و تلوثا" للهواء وذلك </a:t>
            </a:r>
            <a:r>
              <a:rPr lang="ar-IQ" sz="2400" dirty="0" smtClean="0">
                <a:latin typeface="Times New Roman"/>
                <a:ea typeface="Times New Roman"/>
              </a:rPr>
              <a:t>لأنها </a:t>
            </a:r>
            <a:r>
              <a:rPr lang="ar-IQ" sz="2400" dirty="0">
                <a:latin typeface="Times New Roman"/>
                <a:ea typeface="Times New Roman"/>
              </a:rPr>
              <a:t>:-</a:t>
            </a:r>
            <a:endParaRPr lang="en-US" sz="1400" b="1" dirty="0">
              <a:solidFill>
                <a:srgbClr val="7030A0"/>
              </a:solidFill>
              <a:latin typeface="Times New Roman"/>
              <a:ea typeface="Times New Roman"/>
              <a:cs typeface="Traditional Arabic"/>
            </a:endParaRPr>
          </a:p>
          <a:p>
            <a:pPr marL="0" indent="0" algn="just" rtl="1">
              <a:spcAft>
                <a:spcPts val="0"/>
              </a:spcAft>
              <a:buNone/>
            </a:pPr>
            <a:r>
              <a:rPr lang="ar-IQ" sz="2400" b="1" dirty="0">
                <a:solidFill>
                  <a:srgbClr val="7030A0"/>
                </a:solidFill>
                <a:latin typeface="Times New Roman"/>
                <a:ea typeface="Times New Roman"/>
              </a:rPr>
              <a:t>أ- تشكل القسم الاكبر من الدقائق الملوثة</a:t>
            </a:r>
            <a:endParaRPr lang="en-US" sz="1400" b="1" dirty="0">
              <a:solidFill>
                <a:srgbClr val="7030A0"/>
              </a:solidFill>
              <a:latin typeface="Times New Roman"/>
              <a:ea typeface="Times New Roman"/>
              <a:cs typeface="Traditional Arabic"/>
            </a:endParaRPr>
          </a:p>
          <a:p>
            <a:pPr marL="0" indent="0" algn="just" rtl="1">
              <a:spcAft>
                <a:spcPts val="0"/>
              </a:spcAft>
              <a:buNone/>
            </a:pPr>
            <a:r>
              <a:rPr lang="ar-IQ" sz="2400" b="1" dirty="0">
                <a:solidFill>
                  <a:srgbClr val="7030A0"/>
                </a:solidFill>
                <a:latin typeface="Times New Roman"/>
                <a:ea typeface="Times New Roman"/>
              </a:rPr>
              <a:t>ب- تحدث اكبر ضررا" بالجهاز التنفسي </a:t>
            </a:r>
            <a:r>
              <a:rPr lang="ar-IQ" sz="2400" b="1" dirty="0" err="1">
                <a:solidFill>
                  <a:srgbClr val="7030A0"/>
                </a:solidFill>
                <a:latin typeface="Times New Roman"/>
                <a:ea typeface="Times New Roman"/>
              </a:rPr>
              <a:t>لانها</a:t>
            </a:r>
            <a:r>
              <a:rPr lang="ar-IQ" sz="2400" b="1" dirty="0">
                <a:solidFill>
                  <a:srgbClr val="7030A0"/>
                </a:solidFill>
                <a:latin typeface="Times New Roman"/>
                <a:ea typeface="Times New Roman"/>
              </a:rPr>
              <a:t> تستطيع الوصول الى اعماق الجهاز التنفسي و تترسب على فتحات الثغور وتقلل من مساحات التربة وتعيق تبادل الغازات وخاصه في الاوساط الزراعية الرطبة.</a:t>
            </a:r>
            <a:endParaRPr lang="en-US" sz="1400" b="1" dirty="0">
              <a:solidFill>
                <a:srgbClr val="7030A0"/>
              </a:solidFill>
              <a:latin typeface="Times New Roman"/>
              <a:ea typeface="Times New Roman"/>
              <a:cs typeface="Traditional Arabic"/>
            </a:endParaRPr>
          </a:p>
          <a:p>
            <a:pPr marL="0" indent="0" algn="just" rtl="1">
              <a:spcAft>
                <a:spcPts val="0"/>
              </a:spcAft>
              <a:buNone/>
            </a:pPr>
            <a:r>
              <a:rPr lang="ar-IQ" sz="2400" b="1" dirty="0">
                <a:solidFill>
                  <a:srgbClr val="7030A0"/>
                </a:solidFill>
                <a:latin typeface="Times New Roman"/>
                <a:ea typeface="Times New Roman"/>
              </a:rPr>
              <a:t>ج- تحتوي على دقائق معدنية وعضوية و مواد مشعة وبكتيريا وعناصر ثقيلة التي يمكن ان تؤثر على الاحياء كافة تأثيرا" سميا" بما فيها احياء التربة.</a:t>
            </a:r>
            <a:endParaRPr lang="en-US" sz="1400" b="1" dirty="0">
              <a:solidFill>
                <a:srgbClr val="7030A0"/>
              </a:solidFill>
              <a:latin typeface="Times New Roman"/>
              <a:ea typeface="Times New Roman"/>
              <a:cs typeface="Traditional Arabic"/>
            </a:endParaRPr>
          </a:p>
          <a:p>
            <a:pPr marL="0" indent="0" algn="just" rtl="1">
              <a:spcAft>
                <a:spcPts val="0"/>
              </a:spcAft>
              <a:buNone/>
            </a:pPr>
            <a:endParaRPr lang="en-US" sz="2400" dirty="0">
              <a:solidFill>
                <a:schemeClr val="tx2"/>
              </a:solidFill>
            </a:endParaRPr>
          </a:p>
        </p:txBody>
      </p:sp>
    </p:spTree>
    <p:extLst>
      <p:ext uri="{BB962C8B-B14F-4D97-AF65-F5344CB8AC3E}">
        <p14:creationId xmlns:p14="http://schemas.microsoft.com/office/powerpoint/2010/main" val="165910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832338"/>
            <a:ext cx="10515600" cy="5344625"/>
          </a:xfrm>
        </p:spPr>
        <p:txBody>
          <a:bodyPr>
            <a:normAutofit/>
          </a:bodyPr>
          <a:lstStyle/>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a:p>
            <a:pPr algn="r" rtl="1"/>
            <a:endParaRPr lang="ar-IQ" dirty="0">
              <a:ea typeface="Times New Roman"/>
            </a:endParaRPr>
          </a:p>
          <a:p>
            <a:pPr algn="r" rtl="1"/>
            <a:endParaRPr lang="ar-IQ" dirty="0" smtClean="0">
              <a:ea typeface="Times New Roman"/>
            </a:endParaRPr>
          </a:p>
        </p:txBody>
      </p:sp>
      <p:sp>
        <p:nvSpPr>
          <p:cNvPr id="2" name="مستطيل 1"/>
          <p:cNvSpPr/>
          <p:nvPr/>
        </p:nvSpPr>
        <p:spPr>
          <a:xfrm>
            <a:off x="386862" y="205983"/>
            <a:ext cx="11453446" cy="6247864"/>
          </a:xfrm>
          <a:prstGeom prst="rect">
            <a:avLst/>
          </a:prstGeom>
        </p:spPr>
        <p:txBody>
          <a:bodyPr wrap="square">
            <a:spAutoFit/>
          </a:bodyPr>
          <a:lstStyle/>
          <a:p>
            <a:pPr algn="just" rtl="1">
              <a:spcAft>
                <a:spcPts val="0"/>
              </a:spcAft>
            </a:pPr>
            <a:r>
              <a:rPr lang="ar-IQ" sz="3200" b="1" u="sng" dirty="0">
                <a:solidFill>
                  <a:srgbClr val="FF0000"/>
                </a:solidFill>
                <a:latin typeface="Times New Roman"/>
                <a:ea typeface="Times New Roman"/>
                <a:cs typeface="Traditional Arabic"/>
              </a:rPr>
              <a:t>عوالق </a:t>
            </a:r>
            <a:r>
              <a:rPr lang="ar-IQ" sz="3200" b="1" u="sng" dirty="0" err="1">
                <a:solidFill>
                  <a:srgbClr val="FF0000"/>
                </a:solidFill>
                <a:latin typeface="Times New Roman"/>
                <a:ea typeface="Times New Roman"/>
                <a:cs typeface="Traditional Arabic"/>
              </a:rPr>
              <a:t>دقائقية</a:t>
            </a:r>
            <a:r>
              <a:rPr lang="ar-IQ" sz="3200" b="1" u="sng" dirty="0">
                <a:solidFill>
                  <a:srgbClr val="FF0000"/>
                </a:solidFill>
                <a:latin typeface="Times New Roman"/>
                <a:ea typeface="Times New Roman"/>
                <a:cs typeface="Traditional Arabic"/>
              </a:rPr>
              <a:t> خطرة</a:t>
            </a:r>
            <a:r>
              <a:rPr lang="en-GB" sz="3200" b="1" u="sng" dirty="0">
                <a:solidFill>
                  <a:srgbClr val="FF0000"/>
                </a:solidFill>
                <a:latin typeface="Times New Roman"/>
                <a:ea typeface="Times New Roman"/>
                <a:cs typeface="Traditional Arabic"/>
              </a:rPr>
              <a:t> (</a:t>
            </a:r>
            <a:r>
              <a:rPr lang="en-US" sz="3200" b="1" u="sng" dirty="0">
                <a:solidFill>
                  <a:srgbClr val="FF0000"/>
                </a:solidFill>
                <a:latin typeface="Times New Roman"/>
                <a:ea typeface="Times New Roman"/>
                <a:cs typeface="Traditional Arabic"/>
              </a:rPr>
              <a:t>Dangerous Particles</a:t>
            </a:r>
            <a:r>
              <a:rPr lang="en-GB" sz="3200" b="1" u="sng" dirty="0">
                <a:solidFill>
                  <a:srgbClr val="FF0000"/>
                </a:solidFill>
                <a:latin typeface="Times New Roman"/>
                <a:ea typeface="Times New Roman"/>
                <a:cs typeface="Traditional Arabic"/>
              </a:rPr>
              <a:t>)</a:t>
            </a:r>
            <a:endParaRPr lang="en-US" sz="1400" dirty="0">
              <a:solidFill>
                <a:srgbClr val="FF0000"/>
              </a:solidFill>
              <a:latin typeface="Times New Roman"/>
              <a:ea typeface="Times New Roman"/>
              <a:cs typeface="Traditional Arabic"/>
            </a:endParaRPr>
          </a:p>
          <a:p>
            <a:pPr algn="just" rtl="1">
              <a:spcAft>
                <a:spcPts val="0"/>
              </a:spcAft>
            </a:pPr>
            <a:r>
              <a:rPr lang="ar-IQ" sz="2000" dirty="0">
                <a:latin typeface="Times New Roman"/>
                <a:ea typeface="Times New Roman"/>
              </a:rPr>
              <a:t>توجد بعض الجزيئات </a:t>
            </a:r>
            <a:r>
              <a:rPr lang="ar-IQ" sz="2000" dirty="0" err="1">
                <a:latin typeface="Times New Roman"/>
                <a:ea typeface="Times New Roman"/>
              </a:rPr>
              <a:t>الدقائقية</a:t>
            </a:r>
            <a:r>
              <a:rPr lang="ar-IQ" sz="2000" dirty="0">
                <a:latin typeface="Times New Roman"/>
                <a:ea typeface="Times New Roman"/>
              </a:rPr>
              <a:t> تكون خطرة جدا على حياة الكائنات الحية سواءً اذا كانت تعيش فوق الارض أو تحت سطح الارض نظرا لسميتها الشديدة نذكر منها :- </a:t>
            </a:r>
            <a:endParaRPr lang="en-US" sz="2000" dirty="0">
              <a:latin typeface="Times New Roman"/>
              <a:ea typeface="Times New Roman"/>
              <a:cs typeface="Traditional Arabic"/>
            </a:endParaRPr>
          </a:p>
          <a:p>
            <a:pPr algn="just" rtl="1">
              <a:spcAft>
                <a:spcPts val="0"/>
              </a:spcAft>
              <a:tabLst>
                <a:tab pos="3333750" algn="l"/>
              </a:tabLst>
            </a:pPr>
            <a:r>
              <a:rPr lang="ar-SA" sz="2800" b="1" dirty="0">
                <a:solidFill>
                  <a:srgbClr val="FF0000"/>
                </a:solidFill>
                <a:latin typeface="Times New Roman"/>
                <a:ea typeface="Times New Roman"/>
                <a:cs typeface="Times New Roman"/>
              </a:rPr>
              <a:t>1- التلوث بالفلزات</a:t>
            </a:r>
            <a:endParaRPr lang="en-US" sz="1400" dirty="0">
              <a:solidFill>
                <a:srgbClr val="FF0000"/>
              </a:solidFill>
              <a:latin typeface="Times New Roman"/>
              <a:ea typeface="Times New Roman"/>
              <a:cs typeface="Traditional Arabic"/>
            </a:endParaRPr>
          </a:p>
          <a:p>
            <a:pPr algn="just" rtl="1">
              <a:spcAft>
                <a:spcPts val="0"/>
              </a:spcAft>
              <a:tabLst>
                <a:tab pos="3333750" algn="l"/>
              </a:tabLst>
            </a:pPr>
            <a:r>
              <a:rPr lang="ar-SA" sz="2000" b="1" dirty="0">
                <a:latin typeface="Times New Roman"/>
                <a:ea typeface="Times New Roman"/>
                <a:cs typeface="Times New Roman"/>
              </a:rPr>
              <a:t> </a:t>
            </a:r>
            <a:endParaRPr lang="en-US" sz="1100" dirty="0">
              <a:latin typeface="Times New Roman"/>
              <a:ea typeface="Times New Roman"/>
              <a:cs typeface="Traditional Arabic"/>
            </a:endParaRPr>
          </a:p>
          <a:p>
            <a:pPr algn="just" rtl="1">
              <a:spcAft>
                <a:spcPts val="0"/>
              </a:spcAft>
              <a:tabLst>
                <a:tab pos="3333750" algn="l"/>
              </a:tabLst>
            </a:pPr>
            <a:r>
              <a:rPr lang="ar-SA" dirty="0">
                <a:latin typeface="Times New Roman"/>
                <a:ea typeface="Times New Roman"/>
                <a:cs typeface="Times New Roman"/>
              </a:rPr>
              <a:t> </a:t>
            </a:r>
            <a:r>
              <a:rPr lang="ar-SA" sz="2000" dirty="0">
                <a:solidFill>
                  <a:schemeClr val="tx2"/>
                </a:solidFill>
                <a:latin typeface="Times New Roman"/>
                <a:ea typeface="Times New Roman"/>
                <a:cs typeface="Times New Roman"/>
              </a:rPr>
              <a:t>أزداد تعامل الإنسان مع الفلزات المختلفة ولأغراضه المختلفة ولأنها لا تستحدث ولا تفنى فهي تبقى إلى الأبد وبعض مركباتها أكثر خطورة من الأخرى مثل مركبات الرصاص والزئبق والبعض الأخر ضروري للحياة بكميات صغيرة وجميعها لها الإمكانية لأن تصبح ملوثات رئيسة وتكون ملوثات خطرة للمواطن البيئية المائية أما بواسطتها أو بواسطة أملاحها السامة التي تكون ثابتة , ويمكن تعريف هذه العناصر على إنها تلك العناصر الموجودة بتراكيز قليلة في النظام الحيوي الطبيعي . أو أنها مواد غير عضوية ضرورية لا تنتج بواسطة النبات ولا الحيوان وتقسم إلى عناصر كبيرة وعناصر صغيرة , وأطلق مصطلح المعادن الثقيلة </a:t>
            </a:r>
            <a:r>
              <a:rPr lang="en-GB" sz="2000" dirty="0">
                <a:solidFill>
                  <a:schemeClr val="tx2"/>
                </a:solidFill>
                <a:latin typeface="Times New Roman"/>
                <a:ea typeface="Times New Roman"/>
                <a:cs typeface="Times New Roman"/>
              </a:rPr>
              <a:t>Heavy Metals </a:t>
            </a:r>
            <a:r>
              <a:rPr lang="ar-SA" sz="2000" dirty="0">
                <a:solidFill>
                  <a:schemeClr val="tx2"/>
                </a:solidFill>
                <a:latin typeface="Times New Roman"/>
                <a:ea typeface="Times New Roman"/>
                <a:cs typeface="Times New Roman"/>
              </a:rPr>
              <a:t>على كل العناصر التي تمتلك كثافة عالية نسبياً إذ تكون الكثافة النوعية للمعادن الثقيلة أكبر بخمسة مرات من كثافة الماء وتكون بعض هذه العناصر سامة حتى في التراكيز الواطئة مثل عناصر الرصاص والكادميوم والزئبق , والبعض أشار إلى أنها تلك العناصر التي توجد في الطبيعة بكميات قليلة كذلك فأن احتياجها من قبل الجسم تكون بكميات قليلة أو نزرة جداً وخاصة العناصر التي لها وظائف </a:t>
            </a:r>
            <a:r>
              <a:rPr lang="ar-SA" sz="2000" dirty="0" err="1">
                <a:solidFill>
                  <a:schemeClr val="tx2"/>
                </a:solidFill>
                <a:latin typeface="Times New Roman"/>
                <a:ea typeface="Times New Roman"/>
                <a:cs typeface="Times New Roman"/>
              </a:rPr>
              <a:t>بايولوجية</a:t>
            </a:r>
            <a:r>
              <a:rPr lang="ar-SA" sz="2000" dirty="0">
                <a:solidFill>
                  <a:schemeClr val="tx2"/>
                </a:solidFill>
                <a:latin typeface="Times New Roman"/>
                <a:ea typeface="Times New Roman"/>
                <a:cs typeface="Times New Roman"/>
              </a:rPr>
              <a:t> مثل الخارصين والمنغنيز والحديد وغيرها  . ويمكن تقسيمها بالاعتماد على مقاييس معينة فمنهم من قسمها بالاعتماد على كثافتها إذ قسمت إلى مجموعتين هي العناصر الثقيلة والتي تزيد كثافتها عن (5 غم / سم3) وأعدادها الذرية أكثر من (20) وتسمى هذه المجموعة بالعناصر الثقيلة , أما المجموعة الثانية فتسمى بالعناصر الخفيفة التي تكون كثافتها أقل من المجموعة الأولى , كما قسمت من حيث أهميتها إلى مجموعتين الأولى هي العناصر النزرة الأساسية </a:t>
            </a:r>
            <a:r>
              <a:rPr lang="en-GB" sz="2000" dirty="0">
                <a:solidFill>
                  <a:schemeClr val="tx2"/>
                </a:solidFill>
                <a:latin typeface="Times New Roman"/>
                <a:ea typeface="Times New Roman"/>
                <a:cs typeface="Times New Roman"/>
              </a:rPr>
              <a:t>Essential Trace Elements </a:t>
            </a:r>
            <a:r>
              <a:rPr lang="ar-SA" sz="2000" dirty="0">
                <a:solidFill>
                  <a:schemeClr val="tx2"/>
                </a:solidFill>
                <a:latin typeface="Times New Roman"/>
                <a:ea typeface="Times New Roman"/>
                <a:cs typeface="Times New Roman"/>
              </a:rPr>
              <a:t>وهي العناصر التي لا يمكن للعديد من الفعاليات الحيوية أن تتم بدونها مثل الكوبلت و الحديد والنحاس والمنغنيز والخارصين , أما المجموعة الثانية فهي العناصر النزرة غير الأساسية</a:t>
            </a:r>
            <a:r>
              <a:rPr lang="en-GB" sz="2000" dirty="0">
                <a:solidFill>
                  <a:schemeClr val="tx2"/>
                </a:solidFill>
                <a:latin typeface="Times New Roman"/>
                <a:ea typeface="Times New Roman"/>
                <a:cs typeface="Times New Roman"/>
              </a:rPr>
              <a:t>Non- Essential Trace Elements </a:t>
            </a:r>
            <a:r>
              <a:rPr lang="ar-SA" sz="2000" dirty="0">
                <a:solidFill>
                  <a:schemeClr val="tx2"/>
                </a:solidFill>
                <a:latin typeface="Times New Roman"/>
                <a:ea typeface="Times New Roman"/>
                <a:cs typeface="Times New Roman"/>
              </a:rPr>
              <a:t>والتي ليس لها أهمية حيوية كيميائية وتشمل هذه المجموعة الملوثات الأكثر أهمية في البيئة المائية مثل الرصاص والزئبق والكادميوم وغيرها .</a:t>
            </a:r>
            <a:endParaRPr lang="en-US" sz="2000" dirty="0">
              <a:solidFill>
                <a:schemeClr val="tx2"/>
              </a:solidFill>
              <a:effectLst/>
              <a:latin typeface="Times New Roman"/>
              <a:ea typeface="Times New Roman"/>
              <a:cs typeface="Traditional Arabic"/>
            </a:endParaRPr>
          </a:p>
        </p:txBody>
      </p:sp>
    </p:spTree>
    <p:extLst>
      <p:ext uri="{BB962C8B-B14F-4D97-AF65-F5344CB8AC3E}">
        <p14:creationId xmlns:p14="http://schemas.microsoft.com/office/powerpoint/2010/main" val="421998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550985"/>
            <a:ext cx="10515600" cy="5625978"/>
          </a:xfrm>
        </p:spPr>
        <p:txBody>
          <a:bodyPr>
            <a:noAutofit/>
          </a:bodyPr>
          <a:lstStyle/>
          <a:p>
            <a:pPr marL="0" indent="0" algn="r" rtl="1">
              <a:spcAft>
                <a:spcPts val="0"/>
              </a:spcAft>
              <a:buNone/>
              <a:tabLst>
                <a:tab pos="3333750" algn="l"/>
              </a:tabLst>
            </a:pPr>
            <a:r>
              <a:rPr lang="ar-SA" sz="2400" dirty="0">
                <a:latin typeface="Times New Roman"/>
                <a:ea typeface="Times New Roman"/>
                <a:cs typeface="Times New Roman"/>
              </a:rPr>
              <a:t>ومن الأمثلة عليها :-</a:t>
            </a:r>
            <a:endParaRPr lang="en-US" sz="1200" dirty="0">
              <a:latin typeface="Times New Roman"/>
              <a:ea typeface="Times New Roman"/>
              <a:cs typeface="Traditional Arabic"/>
            </a:endParaRPr>
          </a:p>
          <a:p>
            <a:pPr marL="0" indent="0" algn="r" rtl="1">
              <a:spcAft>
                <a:spcPts val="0"/>
              </a:spcAft>
              <a:buNone/>
              <a:tabLst>
                <a:tab pos="3333750" algn="l"/>
              </a:tabLst>
            </a:pPr>
            <a:r>
              <a:rPr lang="ar-SA" sz="2400" dirty="0">
                <a:solidFill>
                  <a:srgbClr val="FF0000"/>
                </a:solidFill>
                <a:latin typeface="Times New Roman"/>
                <a:ea typeface="Times New Roman"/>
                <a:cs typeface="Times New Roman"/>
              </a:rPr>
              <a:t>أولاً – عنصر الرصاص      </a:t>
            </a:r>
            <a:r>
              <a:rPr lang="en-GB" sz="2400" dirty="0" err="1">
                <a:solidFill>
                  <a:srgbClr val="FF0000"/>
                </a:solidFill>
                <a:latin typeface="Times New Roman"/>
                <a:ea typeface="Times New Roman"/>
                <a:cs typeface="Times New Roman"/>
              </a:rPr>
              <a:t>Pb</a:t>
            </a:r>
            <a:endParaRPr lang="en-US" sz="1200" dirty="0">
              <a:solidFill>
                <a:srgbClr val="FF0000"/>
              </a:solidFill>
              <a:latin typeface="Times New Roman"/>
              <a:ea typeface="Times New Roman"/>
              <a:cs typeface="Traditional Arabic"/>
            </a:endParaRPr>
          </a:p>
          <a:p>
            <a:pPr algn="just" rtl="1">
              <a:spcAft>
                <a:spcPts val="0"/>
              </a:spcAft>
              <a:tabLst>
                <a:tab pos="3333750" algn="l"/>
              </a:tabLst>
            </a:pPr>
            <a:r>
              <a:rPr lang="ar-IQ" sz="2000" dirty="0">
                <a:solidFill>
                  <a:schemeClr val="tx2"/>
                </a:solidFill>
                <a:latin typeface="Times New Roman"/>
                <a:ea typeface="Times New Roman"/>
                <a:cs typeface="Times New Roman"/>
              </a:rPr>
              <a:t>عند صناعة تكرير النفط يضاف الرصاص بنسبة تتراوح (</a:t>
            </a:r>
            <a:r>
              <a:rPr lang="en-GB" sz="2000" dirty="0">
                <a:solidFill>
                  <a:schemeClr val="tx2"/>
                </a:solidFill>
                <a:latin typeface="Times New Roman"/>
                <a:ea typeface="Times New Roman"/>
                <a:cs typeface="Times New Roman"/>
              </a:rPr>
              <a:t>0.4-0.84</a:t>
            </a:r>
            <a:r>
              <a:rPr lang="ar-IQ" sz="2000" dirty="0">
                <a:solidFill>
                  <a:schemeClr val="tx2"/>
                </a:solidFill>
                <a:latin typeface="Times New Roman"/>
                <a:ea typeface="Times New Roman"/>
                <a:cs typeface="Times New Roman"/>
              </a:rPr>
              <a:t>) على هيئة رابع اثيل الرصاص أو رابع مثيل الرصاص على الوقود وخاصة وقود السيارات كعامل لكتم الفرقعة التي تحدث عند اشتعال الوقود بالهواء في المحرك.</a:t>
            </a:r>
            <a:r>
              <a:rPr lang="en-US" sz="2000" dirty="0">
                <a:solidFill>
                  <a:schemeClr val="tx2"/>
                </a:solidFill>
                <a:latin typeface="Times New Roman"/>
                <a:ea typeface="Times New Roman"/>
                <a:cs typeface="Times New Roman"/>
              </a:rPr>
              <a:t> </a:t>
            </a:r>
            <a:endParaRPr lang="ar-IQ" sz="2000" dirty="0" smtClean="0">
              <a:solidFill>
                <a:schemeClr val="tx2"/>
              </a:solidFill>
              <a:latin typeface="Times New Roman"/>
              <a:ea typeface="Times New Roman"/>
              <a:cs typeface="Times New Roman"/>
            </a:endParaRPr>
          </a:p>
          <a:p>
            <a:pPr algn="just" rtl="1">
              <a:spcAft>
                <a:spcPts val="0"/>
              </a:spcAft>
              <a:tabLst>
                <a:tab pos="3333750" algn="l"/>
              </a:tabLst>
            </a:pPr>
            <a:r>
              <a:rPr lang="ar-IQ" sz="2000" dirty="0">
                <a:solidFill>
                  <a:schemeClr val="tx2"/>
                </a:solidFill>
                <a:latin typeface="Times New Roman"/>
                <a:ea typeface="Times New Roman"/>
                <a:cs typeface="Times New Roman"/>
              </a:rPr>
              <a:t>يتحول </a:t>
            </a:r>
            <a:r>
              <a:rPr lang="ar-IQ" sz="2000" dirty="0" smtClean="0">
                <a:solidFill>
                  <a:schemeClr val="tx2"/>
                </a:solidFill>
                <a:latin typeface="Times New Roman"/>
                <a:ea typeface="Times New Roman"/>
                <a:cs typeface="Times New Roman"/>
              </a:rPr>
              <a:t>الرصاص </a:t>
            </a:r>
            <a:r>
              <a:rPr lang="ar-IQ" sz="2000" dirty="0">
                <a:solidFill>
                  <a:schemeClr val="tx2"/>
                </a:solidFill>
                <a:latin typeface="Times New Roman"/>
                <a:ea typeface="Times New Roman"/>
                <a:cs typeface="Times New Roman"/>
              </a:rPr>
              <a:t>العضوي الى صورة غير عضوية ويخرج من عوادم السيارة على شكل جزيئات محملة بالأملاح للرصاص المختلفة مثل اكاسيد </a:t>
            </a:r>
            <a:r>
              <a:rPr lang="ar-IQ" sz="2000" dirty="0" err="1">
                <a:solidFill>
                  <a:schemeClr val="tx2"/>
                </a:solidFill>
                <a:latin typeface="Times New Roman"/>
                <a:ea typeface="Times New Roman"/>
                <a:cs typeface="Times New Roman"/>
              </a:rPr>
              <a:t>وكلوريدات</a:t>
            </a:r>
            <a:r>
              <a:rPr lang="ar-IQ" sz="2000" dirty="0">
                <a:solidFill>
                  <a:schemeClr val="tx2"/>
                </a:solidFill>
                <a:latin typeface="Times New Roman"/>
                <a:ea typeface="Times New Roman"/>
                <a:cs typeface="Times New Roman"/>
              </a:rPr>
              <a:t> </a:t>
            </a:r>
            <a:r>
              <a:rPr lang="ar-IQ" sz="2000" dirty="0" err="1">
                <a:solidFill>
                  <a:schemeClr val="tx2"/>
                </a:solidFill>
                <a:latin typeface="Times New Roman"/>
                <a:ea typeface="Times New Roman"/>
                <a:cs typeface="Times New Roman"/>
              </a:rPr>
              <a:t>وبروميدات</a:t>
            </a:r>
            <a:r>
              <a:rPr lang="ar-IQ" sz="2000" dirty="0">
                <a:solidFill>
                  <a:schemeClr val="tx2"/>
                </a:solidFill>
                <a:latin typeface="Times New Roman"/>
                <a:ea typeface="Times New Roman"/>
                <a:cs typeface="Times New Roman"/>
              </a:rPr>
              <a:t> الرصاص التي تتحول في الجو الى </a:t>
            </a:r>
            <a:r>
              <a:rPr lang="ar-IQ" sz="2000" dirty="0" err="1">
                <a:solidFill>
                  <a:schemeClr val="tx2"/>
                </a:solidFill>
                <a:latin typeface="Times New Roman"/>
                <a:ea typeface="Times New Roman"/>
                <a:cs typeface="Times New Roman"/>
              </a:rPr>
              <a:t>كاربونات</a:t>
            </a:r>
            <a:r>
              <a:rPr lang="ar-IQ" sz="2000" dirty="0">
                <a:solidFill>
                  <a:schemeClr val="tx2"/>
                </a:solidFill>
                <a:latin typeface="Times New Roman"/>
                <a:ea typeface="Times New Roman"/>
                <a:cs typeface="Times New Roman"/>
              </a:rPr>
              <a:t> الرصاص والتي تكون معظم جزيئاته اصغر من </a:t>
            </a:r>
            <a:r>
              <a:rPr lang="en-US" sz="2000" dirty="0">
                <a:solidFill>
                  <a:schemeClr val="tx2"/>
                </a:solidFill>
                <a:latin typeface="Times New Roman"/>
                <a:ea typeface="Times New Roman"/>
                <a:cs typeface="Times New Roman"/>
              </a:rPr>
              <a:t>0.5 µ</a:t>
            </a:r>
            <a:r>
              <a:rPr lang="ar-IQ" sz="2000" dirty="0">
                <a:solidFill>
                  <a:schemeClr val="tx2"/>
                </a:solidFill>
                <a:latin typeface="Times New Roman"/>
                <a:ea typeface="Times New Roman"/>
                <a:cs typeface="Times New Roman"/>
              </a:rPr>
              <a:t> مما يجعلها سهلة الانتشار، اذ انها تحمل في الهواء الى مسافات بعيدة ولا تترسب إلا بعد ايام وتقدر كمية الرصاص المنبعث من السيارات بحدود 500 الف طن بالسنة. ان الرصاص معدن سام يشكل مخاطر بيئية وصحية كبيرة ، حيث انه يتراكم في الانسجة ويسبب الصداع والضعف العام والآم والتشنج ، اما آثاره البعيدة فأنه يسبب التخلف العقلي وشلل المخ ، هناك علاقة بين تركيز الرصاص في جسم الاطفال وانخفاض مستويات الذكاء لديهم وكما يوجد دلائل تشير الى انه له ايضا" علاقة بحالات </a:t>
            </a:r>
            <a:r>
              <a:rPr lang="ar-IQ" sz="2000" dirty="0" err="1">
                <a:solidFill>
                  <a:schemeClr val="tx2"/>
                </a:solidFill>
                <a:latin typeface="Times New Roman"/>
                <a:ea typeface="Times New Roman"/>
                <a:cs typeface="Times New Roman"/>
              </a:rPr>
              <a:t>التشلوه</a:t>
            </a:r>
            <a:r>
              <a:rPr lang="ar-IQ" sz="2000" dirty="0">
                <a:solidFill>
                  <a:schemeClr val="tx2"/>
                </a:solidFill>
                <a:latin typeface="Times New Roman"/>
                <a:ea typeface="Times New Roman"/>
                <a:cs typeface="Times New Roman"/>
              </a:rPr>
              <a:t> الخلقي كالصمم(</a:t>
            </a:r>
            <a:r>
              <a:rPr lang="ar-SA" sz="2000" dirty="0">
                <a:solidFill>
                  <a:schemeClr val="tx2"/>
                </a:solidFill>
                <a:latin typeface="Times New Roman"/>
                <a:ea typeface="Times New Roman"/>
                <a:cs typeface="Times New Roman"/>
              </a:rPr>
              <a:t>أو ضعف السمع</a:t>
            </a:r>
            <a:r>
              <a:rPr lang="ar-IQ" sz="2000" dirty="0">
                <a:solidFill>
                  <a:schemeClr val="tx2"/>
                </a:solidFill>
                <a:latin typeface="Times New Roman"/>
                <a:ea typeface="Times New Roman"/>
                <a:cs typeface="Times New Roman"/>
              </a:rPr>
              <a:t>) والعمي.</a:t>
            </a:r>
            <a:endParaRPr lang="en-US" sz="1100" dirty="0">
              <a:solidFill>
                <a:schemeClr val="tx2"/>
              </a:solidFill>
              <a:latin typeface="Times New Roman"/>
              <a:ea typeface="Times New Roman"/>
              <a:cs typeface="Traditional Arabic"/>
            </a:endParaRPr>
          </a:p>
          <a:p>
            <a:pPr marL="0" indent="0" algn="just" rtl="1">
              <a:spcAft>
                <a:spcPts val="0"/>
              </a:spcAft>
              <a:buNone/>
              <a:tabLst>
                <a:tab pos="3333750" algn="l"/>
              </a:tabLst>
            </a:pPr>
            <a:r>
              <a:rPr lang="ar-IQ" sz="2000" dirty="0">
                <a:solidFill>
                  <a:schemeClr val="tx2"/>
                </a:solidFill>
                <a:latin typeface="Times New Roman"/>
                <a:ea typeface="Times New Roman"/>
                <a:cs typeface="Times New Roman"/>
              </a:rPr>
              <a:t> </a:t>
            </a:r>
            <a:r>
              <a:rPr lang="ar-SA" sz="2000" dirty="0" smtClean="0">
                <a:solidFill>
                  <a:schemeClr val="tx2"/>
                </a:solidFill>
                <a:latin typeface="Times New Roman"/>
                <a:ea typeface="Times New Roman"/>
                <a:cs typeface="Times New Roman"/>
              </a:rPr>
              <a:t>أ </a:t>
            </a:r>
            <a:r>
              <a:rPr lang="ar-SA" sz="2000" dirty="0">
                <a:solidFill>
                  <a:schemeClr val="tx2"/>
                </a:solidFill>
                <a:latin typeface="Times New Roman"/>
                <a:ea typeface="Times New Roman"/>
                <a:cs typeface="Times New Roman"/>
              </a:rPr>
              <a:t>– مصادره :</a:t>
            </a:r>
            <a:endParaRPr lang="en-US" sz="11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2000" dirty="0">
                <a:solidFill>
                  <a:schemeClr val="tx2"/>
                </a:solidFill>
                <a:latin typeface="Times New Roman"/>
                <a:ea typeface="Times New Roman"/>
                <a:cs typeface="Times New Roman"/>
              </a:rPr>
              <a:t>1 – يوجد كمكون طبيعي في الهواء والماء والبيئة الحياتية .</a:t>
            </a:r>
            <a:endParaRPr lang="en-US" sz="11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2000" dirty="0">
                <a:solidFill>
                  <a:schemeClr val="tx2"/>
                </a:solidFill>
                <a:latin typeface="Times New Roman"/>
                <a:ea typeface="Times New Roman"/>
                <a:cs typeface="Times New Roman"/>
              </a:rPr>
              <a:t>2 – يوجد في القشرة الأرضية .</a:t>
            </a:r>
            <a:endParaRPr lang="en-US" sz="11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2000" dirty="0">
                <a:solidFill>
                  <a:schemeClr val="tx2"/>
                </a:solidFill>
                <a:latin typeface="Times New Roman"/>
                <a:ea typeface="Times New Roman"/>
                <a:cs typeface="Times New Roman"/>
              </a:rPr>
              <a:t>3 – يخرج مع منبعثات السيارات مع العادم بسبب إضافة رابع أثيل الرصاص في </a:t>
            </a:r>
            <a:r>
              <a:rPr lang="ar-SA" sz="2000" dirty="0" err="1">
                <a:solidFill>
                  <a:schemeClr val="tx2"/>
                </a:solidFill>
                <a:latin typeface="Times New Roman"/>
                <a:ea typeface="Times New Roman"/>
                <a:cs typeface="Times New Roman"/>
              </a:rPr>
              <a:t>الكازولين</a:t>
            </a:r>
            <a:r>
              <a:rPr lang="ar-SA" sz="2000" dirty="0">
                <a:solidFill>
                  <a:schemeClr val="tx2"/>
                </a:solidFill>
                <a:latin typeface="Times New Roman"/>
                <a:ea typeface="Times New Roman"/>
                <a:cs typeface="Times New Roman"/>
              </a:rPr>
              <a:t> كمانع للفرقعة .</a:t>
            </a:r>
            <a:endParaRPr lang="en-US" sz="1100" dirty="0">
              <a:solidFill>
                <a:schemeClr val="tx2"/>
              </a:solidFill>
              <a:latin typeface="Times New Roman"/>
              <a:ea typeface="Times New Roman"/>
              <a:cs typeface="Traditional Arabic"/>
            </a:endParaRPr>
          </a:p>
          <a:p>
            <a:pPr marL="0" indent="0" algn="r" rtl="1">
              <a:spcAft>
                <a:spcPts val="0"/>
              </a:spcAft>
              <a:buNone/>
              <a:tabLst>
                <a:tab pos="3333750" algn="l"/>
              </a:tabLst>
            </a:pPr>
            <a:r>
              <a:rPr lang="ar-SA" sz="2000" dirty="0">
                <a:solidFill>
                  <a:schemeClr val="tx2"/>
                </a:solidFill>
                <a:latin typeface="Times New Roman"/>
                <a:ea typeface="Times New Roman"/>
                <a:cs typeface="Times New Roman"/>
              </a:rPr>
              <a:t>4 – ينتج من مصاهر الرصاص .</a:t>
            </a:r>
            <a:endParaRPr lang="en-US" sz="1100" dirty="0">
              <a:solidFill>
                <a:schemeClr val="tx2"/>
              </a:solidFill>
              <a:latin typeface="Times New Roman"/>
              <a:ea typeface="Times New Roman"/>
              <a:cs typeface="Traditional Arabic"/>
            </a:endParaRPr>
          </a:p>
          <a:p>
            <a:pPr algn="just" rtl="1"/>
            <a:endParaRPr lang="en-US" sz="2000" dirty="0">
              <a:solidFill>
                <a:schemeClr val="tx2"/>
              </a:solidFill>
            </a:endParaRPr>
          </a:p>
        </p:txBody>
      </p:sp>
    </p:spTree>
    <p:extLst>
      <p:ext uri="{BB962C8B-B14F-4D97-AF65-F5344CB8AC3E}">
        <p14:creationId xmlns:p14="http://schemas.microsoft.com/office/powerpoint/2010/main" val="3992303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726831"/>
            <a:ext cx="10515600" cy="5450132"/>
          </a:xfrm>
        </p:spPr>
        <p:txBody>
          <a:bodyPr>
            <a:noAutofit/>
          </a:bodyPr>
          <a:lstStyle/>
          <a:p>
            <a:pPr marL="0" lvl="0" indent="0" algn="r" rtl="1">
              <a:buNone/>
              <a:tabLst>
                <a:tab pos="3333750" algn="l"/>
              </a:tabLst>
            </a:pPr>
            <a:r>
              <a:rPr lang="ar-SA" sz="2400" dirty="0">
                <a:solidFill>
                  <a:schemeClr val="tx2"/>
                </a:solidFill>
                <a:latin typeface="Times New Roman"/>
                <a:ea typeface="Times New Roman"/>
                <a:cs typeface="Times New Roman"/>
              </a:rPr>
              <a:t>ب – التأثيرات الحياتية :-</a:t>
            </a:r>
            <a:endParaRPr lang="en-US" sz="1200" dirty="0">
              <a:solidFill>
                <a:schemeClr val="tx2"/>
              </a:solidFill>
              <a:latin typeface="Times New Roman"/>
              <a:ea typeface="Times New Roman"/>
              <a:cs typeface="Traditional Arabic"/>
            </a:endParaRPr>
          </a:p>
          <a:p>
            <a:pPr marL="0" lvl="0" indent="0" algn="r" rtl="1">
              <a:buNone/>
              <a:tabLst>
                <a:tab pos="3333750" algn="l"/>
              </a:tabLst>
            </a:pPr>
            <a:r>
              <a:rPr lang="ar-SA" sz="2400" dirty="0">
                <a:solidFill>
                  <a:schemeClr val="tx2"/>
                </a:solidFill>
                <a:latin typeface="Times New Roman"/>
                <a:ea typeface="Times New Roman"/>
                <a:cs typeface="Times New Roman"/>
              </a:rPr>
              <a:t>1 – مثبط أنزيمي قوي لأنه يدخل في تركيب الأنزيم خصوصاً مع مجموعة  </a:t>
            </a:r>
            <a:r>
              <a:rPr lang="ar-SA" sz="2400" dirty="0" smtClean="0">
                <a:solidFill>
                  <a:schemeClr val="tx2"/>
                </a:solidFill>
                <a:latin typeface="Times New Roman"/>
                <a:ea typeface="Times New Roman"/>
                <a:cs typeface="Times New Roman"/>
              </a:rPr>
              <a:t> </a:t>
            </a:r>
            <a:r>
              <a:rPr lang="ar-SA" sz="2400" dirty="0">
                <a:solidFill>
                  <a:schemeClr val="tx2"/>
                </a:solidFill>
                <a:latin typeface="Times New Roman"/>
                <a:ea typeface="Times New Roman"/>
                <a:cs typeface="Times New Roman"/>
              </a:rPr>
              <a:t>(</a:t>
            </a:r>
            <a:r>
              <a:rPr lang="en-GB" sz="2400" dirty="0">
                <a:solidFill>
                  <a:schemeClr val="tx2"/>
                </a:solidFill>
                <a:latin typeface="Times New Roman"/>
                <a:ea typeface="Times New Roman"/>
                <a:cs typeface="Times New Roman"/>
              </a:rPr>
              <a:t>SH- Sulfhydryl</a:t>
            </a:r>
            <a:r>
              <a:rPr lang="ar-IQ" sz="2400" dirty="0">
                <a:solidFill>
                  <a:schemeClr val="tx2"/>
                </a:solidFill>
                <a:latin typeface="Times New Roman"/>
                <a:ea typeface="Times New Roman"/>
                <a:cs typeface="Times New Roman"/>
              </a:rPr>
              <a:t>)</a:t>
            </a:r>
            <a:r>
              <a:rPr lang="ar-SA" sz="2400" dirty="0">
                <a:solidFill>
                  <a:schemeClr val="tx2"/>
                </a:solidFill>
                <a:latin typeface="Times New Roman"/>
                <a:ea typeface="Times New Roman"/>
                <a:cs typeface="Times New Roman"/>
              </a:rPr>
              <a:t> .</a:t>
            </a:r>
            <a:endParaRPr lang="en-US" sz="1200" dirty="0">
              <a:solidFill>
                <a:schemeClr val="tx2"/>
              </a:solidFill>
              <a:latin typeface="Times New Roman"/>
              <a:ea typeface="Times New Roman"/>
              <a:cs typeface="Traditional Arabic"/>
            </a:endParaRPr>
          </a:p>
          <a:p>
            <a:pPr marL="0" lvl="0" indent="0" algn="r" rtl="1">
              <a:buNone/>
              <a:tabLst>
                <a:tab pos="3333750" algn="l"/>
              </a:tabLst>
            </a:pPr>
            <a:r>
              <a:rPr lang="ar-SA" sz="2400" dirty="0">
                <a:solidFill>
                  <a:schemeClr val="tx2"/>
                </a:solidFill>
                <a:latin typeface="Times New Roman"/>
                <a:ea typeface="Times New Roman"/>
                <a:cs typeface="Times New Roman"/>
              </a:rPr>
              <a:t>2 – يثبط تخليق الهيم والاستفادة من الحديد في الجسم .</a:t>
            </a:r>
            <a:endParaRPr lang="en-US" sz="1200" dirty="0">
              <a:solidFill>
                <a:schemeClr val="tx2"/>
              </a:solidFill>
              <a:latin typeface="Times New Roman"/>
              <a:ea typeface="Times New Roman"/>
              <a:cs typeface="Traditional Arabic"/>
            </a:endParaRPr>
          </a:p>
          <a:p>
            <a:pPr marL="0" lvl="0" indent="0" algn="r" rtl="1">
              <a:buNone/>
              <a:tabLst>
                <a:tab pos="3333750" algn="l"/>
              </a:tabLst>
            </a:pPr>
            <a:r>
              <a:rPr lang="ar-SA" sz="2400" dirty="0">
                <a:solidFill>
                  <a:schemeClr val="tx2"/>
                </a:solidFill>
                <a:latin typeface="Times New Roman"/>
                <a:ea typeface="Times New Roman"/>
                <a:cs typeface="Times New Roman"/>
              </a:rPr>
              <a:t>3 – يؤدي التعرض المزمن الثقيل له إلى تلف كلوي .</a:t>
            </a:r>
            <a:endParaRPr lang="en-US" sz="1200" dirty="0">
              <a:solidFill>
                <a:schemeClr val="tx2"/>
              </a:solidFill>
              <a:latin typeface="Times New Roman"/>
              <a:ea typeface="Times New Roman"/>
              <a:cs typeface="Traditional Arabic"/>
            </a:endParaRPr>
          </a:p>
          <a:p>
            <a:pPr marL="0" lvl="0" indent="0" algn="r" rtl="1">
              <a:buNone/>
              <a:tabLst>
                <a:tab pos="3333750" algn="l"/>
              </a:tabLst>
            </a:pPr>
            <a:r>
              <a:rPr lang="ar-SA" sz="2400" dirty="0">
                <a:solidFill>
                  <a:schemeClr val="tx2"/>
                </a:solidFill>
                <a:latin typeface="Times New Roman"/>
                <a:ea typeface="Times New Roman"/>
                <a:cs typeface="Times New Roman"/>
              </a:rPr>
              <a:t>4 – يتعارض مع الخصوبة ويسبب اضطرابات طمثية عند الأنثى .</a:t>
            </a:r>
            <a:endParaRPr lang="en-US" sz="1200" dirty="0">
              <a:solidFill>
                <a:schemeClr val="tx2"/>
              </a:solidFill>
              <a:latin typeface="Times New Roman"/>
              <a:ea typeface="Times New Roman"/>
              <a:cs typeface="Traditional Arabic"/>
            </a:endParaRPr>
          </a:p>
          <a:p>
            <a:pPr marL="0" lvl="0" indent="0" algn="r" rtl="1">
              <a:buNone/>
              <a:tabLst>
                <a:tab pos="3333750" algn="l"/>
              </a:tabLst>
            </a:pPr>
            <a:r>
              <a:rPr lang="ar-SA" sz="2400" dirty="0">
                <a:solidFill>
                  <a:schemeClr val="tx2"/>
                </a:solidFill>
                <a:latin typeface="Times New Roman"/>
                <a:ea typeface="Times New Roman"/>
                <a:cs typeface="Times New Roman"/>
              </a:rPr>
              <a:t>5 – أشد شكل سريري من التسمم بالرصاص تلف في الدماغ . ينتج عنه خرقاً وتغيرات طفيفة في الاتجاه العقلي وبلادة وذاكرة ضعيفة وعدم قدرة على التركيز وقلقاً وتهيجاً مفرطاً .</a:t>
            </a:r>
            <a:endParaRPr lang="en-US" sz="1200" dirty="0">
              <a:solidFill>
                <a:schemeClr val="tx2"/>
              </a:solidFill>
              <a:latin typeface="Times New Roman"/>
              <a:ea typeface="Times New Roman"/>
              <a:cs typeface="Traditional Arabic"/>
            </a:endParaRPr>
          </a:p>
          <a:p>
            <a:pPr marL="0" lvl="0" indent="0" algn="r" rtl="1">
              <a:buNone/>
              <a:tabLst>
                <a:tab pos="3333750" algn="l"/>
              </a:tabLst>
            </a:pPr>
            <a:r>
              <a:rPr lang="ar-SA" sz="2400" dirty="0">
                <a:solidFill>
                  <a:schemeClr val="tx2"/>
                </a:solidFill>
                <a:latin typeface="Times New Roman"/>
                <a:ea typeface="Times New Roman"/>
                <a:cs typeface="Times New Roman"/>
              </a:rPr>
              <a:t>6- له تأثيرات مشوهة للجنين في القوارض .</a:t>
            </a:r>
            <a:endParaRPr lang="en-US" sz="1200" dirty="0">
              <a:solidFill>
                <a:schemeClr val="tx2"/>
              </a:solidFill>
              <a:latin typeface="Times New Roman"/>
              <a:ea typeface="Times New Roman"/>
              <a:cs typeface="Traditional Arabic"/>
            </a:endParaRPr>
          </a:p>
          <a:p>
            <a:pPr marL="0" lvl="0" indent="0" algn="r" rtl="1">
              <a:buNone/>
              <a:tabLst>
                <a:tab pos="3333750" algn="l"/>
              </a:tabLst>
            </a:pPr>
            <a:r>
              <a:rPr lang="ar-SA" sz="2400" dirty="0">
                <a:solidFill>
                  <a:schemeClr val="tx2"/>
                </a:solidFill>
                <a:latin typeface="Times New Roman"/>
                <a:ea typeface="Times New Roman"/>
                <a:cs typeface="Times New Roman"/>
              </a:rPr>
              <a:t>7 – يترسب معظم الرصاص في العظام وربما يمتص إلى داخل الجسم .</a:t>
            </a:r>
            <a:endParaRPr lang="en-US" sz="1200" dirty="0">
              <a:solidFill>
                <a:schemeClr val="tx2"/>
              </a:solidFill>
              <a:latin typeface="Times New Roman"/>
              <a:ea typeface="Times New Roman"/>
              <a:cs typeface="Traditional Arabic"/>
            </a:endParaRPr>
          </a:p>
          <a:p>
            <a:pPr marL="0" lvl="0" indent="0" algn="r" rtl="1">
              <a:buNone/>
              <a:tabLst>
                <a:tab pos="3333750" algn="l"/>
              </a:tabLst>
            </a:pPr>
            <a:r>
              <a:rPr lang="ar-SA" sz="2400" dirty="0">
                <a:solidFill>
                  <a:schemeClr val="tx2"/>
                </a:solidFill>
                <a:latin typeface="Times New Roman"/>
                <a:ea typeface="Times New Roman"/>
                <a:cs typeface="Times New Roman"/>
              </a:rPr>
              <a:t>8 – التسمم المعتدل للجهاز العصبي بالرصاص قد يسبب زيادات في العصبية وكآبة ولامبالاة وفقدان الطموح وزكاماً متكرراً وعصابا نفسياً خفيفاً .</a:t>
            </a:r>
            <a:endParaRPr lang="en-US" sz="1200" dirty="0">
              <a:solidFill>
                <a:schemeClr val="tx2"/>
              </a:solidFill>
              <a:latin typeface="Times New Roman"/>
              <a:ea typeface="Times New Roman"/>
              <a:cs typeface="Traditional Arabic"/>
            </a:endParaRPr>
          </a:p>
          <a:p>
            <a:pPr marL="0" indent="0" algn="just" rtl="1">
              <a:spcAft>
                <a:spcPts val="0"/>
              </a:spcAft>
              <a:buNone/>
            </a:pPr>
            <a:endParaRPr lang="en-US" sz="2400" dirty="0">
              <a:solidFill>
                <a:schemeClr val="tx2"/>
              </a:solidFill>
              <a:cs typeface="+mj-cs"/>
            </a:endParaRPr>
          </a:p>
        </p:txBody>
      </p:sp>
    </p:spTree>
    <p:extLst>
      <p:ext uri="{BB962C8B-B14F-4D97-AF65-F5344CB8AC3E}">
        <p14:creationId xmlns:p14="http://schemas.microsoft.com/office/powerpoint/2010/main" val="3299535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8246" y="422030"/>
            <a:ext cx="11512062" cy="6178061"/>
          </a:xfrm>
        </p:spPr>
        <p:txBody>
          <a:bodyPr>
            <a:normAutofit fontScale="40000" lnSpcReduction="20000"/>
          </a:bodyPr>
          <a:lstStyle/>
          <a:p>
            <a:pPr marL="0" indent="0" algn="r" rtl="1">
              <a:spcAft>
                <a:spcPts val="0"/>
              </a:spcAft>
              <a:buNone/>
              <a:tabLst>
                <a:tab pos="3333750" algn="l"/>
              </a:tabLst>
            </a:pPr>
            <a:r>
              <a:rPr lang="ar-SA" sz="4400" dirty="0">
                <a:solidFill>
                  <a:srgbClr val="FF0000"/>
                </a:solidFill>
                <a:latin typeface="Times New Roman"/>
                <a:ea typeface="Times New Roman"/>
                <a:cs typeface="Times New Roman"/>
              </a:rPr>
              <a:t>ثانياً : الزئبق      </a:t>
            </a:r>
            <a:r>
              <a:rPr lang="en-GB" sz="4400" dirty="0">
                <a:solidFill>
                  <a:srgbClr val="FF0000"/>
                </a:solidFill>
                <a:latin typeface="Times New Roman"/>
                <a:ea typeface="Times New Roman"/>
                <a:cs typeface="Times New Roman"/>
              </a:rPr>
              <a:t>Hg</a:t>
            </a:r>
            <a:endParaRPr lang="en-US" sz="2000" dirty="0">
              <a:solidFill>
                <a:srgbClr val="FF0000"/>
              </a:solidFill>
              <a:latin typeface="Times New Roman"/>
              <a:ea typeface="Times New Roman"/>
              <a:cs typeface="Traditional Arabic"/>
            </a:endParaRPr>
          </a:p>
          <a:p>
            <a:pPr algn="just" rtl="1">
              <a:spcAft>
                <a:spcPts val="0"/>
              </a:spcAft>
              <a:tabLst>
                <a:tab pos="3333750" algn="l"/>
              </a:tabLst>
            </a:pPr>
            <a:r>
              <a:rPr lang="ar-IQ" sz="4500" dirty="0">
                <a:latin typeface="Times New Roman"/>
                <a:ea typeface="Times New Roman"/>
                <a:cs typeface="Times New Roman"/>
              </a:rPr>
              <a:t>يتحول الزئبق </a:t>
            </a:r>
            <a:r>
              <a:rPr lang="ar-IQ" sz="4500" dirty="0" err="1">
                <a:latin typeface="Times New Roman"/>
                <a:ea typeface="Times New Roman"/>
                <a:cs typeface="Times New Roman"/>
              </a:rPr>
              <a:t>اللاعضوي</a:t>
            </a:r>
            <a:r>
              <a:rPr lang="ar-IQ" sz="4500" dirty="0">
                <a:latin typeface="Times New Roman"/>
                <a:ea typeface="Times New Roman"/>
                <a:cs typeface="Times New Roman"/>
              </a:rPr>
              <a:t> الى صورة عضوية سامة هي مثيل الزئبق عن طريق بعض الكائنات الدقيقة ويتركز في المنتجات الغذائية ، ويعتبر الزئبق ملوثا" خطيرا" </a:t>
            </a:r>
            <a:r>
              <a:rPr lang="ar-IQ" sz="4500" dirty="0" err="1">
                <a:latin typeface="Times New Roman"/>
                <a:ea typeface="Times New Roman"/>
                <a:cs typeface="Times New Roman"/>
              </a:rPr>
              <a:t>لانه</a:t>
            </a:r>
            <a:r>
              <a:rPr lang="ar-IQ" sz="4500" dirty="0">
                <a:latin typeface="Times New Roman"/>
                <a:ea typeface="Times New Roman"/>
                <a:cs typeface="Times New Roman"/>
              </a:rPr>
              <a:t> يتواجد في صورة بخار </a:t>
            </a:r>
            <a:r>
              <a:rPr lang="ar-IQ" sz="4500" dirty="0" smtClean="0">
                <a:latin typeface="Times New Roman"/>
                <a:ea typeface="Times New Roman"/>
                <a:cs typeface="Times New Roman"/>
              </a:rPr>
              <a:t>ا</a:t>
            </a:r>
            <a:r>
              <a:rPr lang="ar-IQ" sz="4500" dirty="0">
                <a:solidFill>
                  <a:prstClr val="black"/>
                </a:solidFill>
                <a:latin typeface="Times New Roman"/>
                <a:ea typeface="Times New Roman"/>
                <a:cs typeface="Times New Roman"/>
              </a:rPr>
              <a:t>لزئبق</a:t>
            </a:r>
            <a:r>
              <a:rPr lang="ar-IQ" sz="4500" dirty="0" smtClean="0">
                <a:latin typeface="Times New Roman"/>
                <a:ea typeface="Times New Roman"/>
                <a:cs typeface="Times New Roman"/>
              </a:rPr>
              <a:t> </a:t>
            </a:r>
            <a:r>
              <a:rPr lang="ar-IQ" sz="4500" dirty="0">
                <a:latin typeface="Times New Roman"/>
                <a:ea typeface="Times New Roman"/>
                <a:cs typeface="Times New Roman"/>
              </a:rPr>
              <a:t>ويسبب بخاره ضررا للجهاز العصبي المركزي واهم مصادره الزئبق الجوي هي الاصباغ والمصانع ومحطات الطاقة التي تعمل بالفحم ومحطات تصنيع الزئبق.</a:t>
            </a:r>
            <a:endParaRPr lang="en-US" sz="2300" dirty="0">
              <a:latin typeface="Times New Roman"/>
              <a:ea typeface="Times New Roman"/>
              <a:cs typeface="Traditional Arabic"/>
            </a:endParaRPr>
          </a:p>
          <a:p>
            <a:pPr marL="0" indent="0" algn="r" rtl="1">
              <a:spcAft>
                <a:spcPts val="0"/>
              </a:spcAft>
              <a:buNone/>
              <a:tabLst>
                <a:tab pos="3333750" algn="l"/>
              </a:tabLst>
            </a:pPr>
            <a:r>
              <a:rPr lang="ar-SA" sz="5000" dirty="0">
                <a:solidFill>
                  <a:srgbClr val="C00000"/>
                </a:solidFill>
                <a:latin typeface="Times New Roman"/>
                <a:ea typeface="Times New Roman"/>
                <a:cs typeface="Times New Roman"/>
              </a:rPr>
              <a:t>أ- مصادره : طبيعية وصنعيه وله استخدامات مختلفة وهي :</a:t>
            </a:r>
            <a:endParaRPr lang="en-US" sz="3000" dirty="0">
              <a:solidFill>
                <a:srgbClr val="C00000"/>
              </a:solidFill>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1- تستخدم أقطاب الزئبق الكهربائية في إنتاج الكلور بواسطة التحليل الكهربائي للماء المالح.</a:t>
            </a:r>
            <a:endParaRPr lang="en-US" dirty="0">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2 – يستخدم في صنع كلوريد </a:t>
            </a:r>
            <a:r>
              <a:rPr lang="ar-SA" sz="4500" dirty="0" err="1">
                <a:latin typeface="Times New Roman"/>
                <a:ea typeface="Times New Roman"/>
                <a:cs typeface="Times New Roman"/>
              </a:rPr>
              <a:t>الفينيل</a:t>
            </a:r>
            <a:r>
              <a:rPr lang="ar-SA" sz="4500" dirty="0">
                <a:latin typeface="Times New Roman"/>
                <a:ea typeface="Times New Roman"/>
                <a:cs typeface="Times New Roman"/>
              </a:rPr>
              <a:t> .</a:t>
            </a:r>
            <a:endParaRPr lang="en-US" dirty="0">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3 – تستخدم مركباته كمبيدات للفطريات على البذور وضد الغرويات في صناعة الورق .</a:t>
            </a:r>
            <a:endParaRPr lang="en-US" dirty="0">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4 – يستخدم في البطارية الجافة القلوية .</a:t>
            </a:r>
            <a:endParaRPr lang="en-US" dirty="0">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5 – ينتج من احتراق الفحم .</a:t>
            </a:r>
            <a:endParaRPr lang="en-US" dirty="0">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6 – يستخدم في صناعة حشوه الأسنان .</a:t>
            </a:r>
            <a:endParaRPr lang="en-US" dirty="0">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 </a:t>
            </a:r>
            <a:endParaRPr lang="en-US" dirty="0">
              <a:latin typeface="Times New Roman"/>
              <a:ea typeface="Times New Roman"/>
              <a:cs typeface="Traditional Arabic"/>
            </a:endParaRPr>
          </a:p>
          <a:p>
            <a:pPr marL="0" indent="0" algn="r" rtl="1">
              <a:spcAft>
                <a:spcPts val="0"/>
              </a:spcAft>
              <a:buNone/>
              <a:tabLst>
                <a:tab pos="3333750" algn="l"/>
              </a:tabLst>
            </a:pPr>
            <a:r>
              <a:rPr lang="ar-SA" sz="6000" dirty="0">
                <a:solidFill>
                  <a:srgbClr val="C00000"/>
                </a:solidFill>
                <a:latin typeface="Times New Roman"/>
                <a:ea typeface="Times New Roman"/>
                <a:cs typeface="Times New Roman"/>
              </a:rPr>
              <a:t>ب – تأثيراته على الحياة :</a:t>
            </a:r>
            <a:endParaRPr lang="en-US" sz="3500" dirty="0">
              <a:solidFill>
                <a:srgbClr val="C00000"/>
              </a:solidFill>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 تجمع الزئبق في الجسم يؤثر على الجهاز العصبي ويسبب تلف للدماغ فقد سبب تسمم الإنسان بمركب مثيل الزئبق إلى تلف شديد للجهاز العصبي متصفاً بفقدان الإحساس عند نهايات الأطراف وفي مناطق قرب الفم وبفقدان التوازن في المشي والكلام غير الواضح وبنقص في الرؤيا وبفقدان السمع .</a:t>
            </a:r>
            <a:endParaRPr lang="en-US" dirty="0">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 </a:t>
            </a:r>
            <a:endParaRPr lang="en-US" dirty="0">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 </a:t>
            </a:r>
            <a:r>
              <a:rPr lang="ar-SA" sz="5000" dirty="0">
                <a:solidFill>
                  <a:srgbClr val="C00000"/>
                </a:solidFill>
                <a:latin typeface="Times New Roman"/>
                <a:ea typeface="Times New Roman"/>
                <a:cs typeface="Times New Roman"/>
              </a:rPr>
              <a:t>ج - من حوادث التسمم بالزئبق المشهورة هي :</a:t>
            </a:r>
            <a:endParaRPr lang="en-US" sz="3000" dirty="0">
              <a:solidFill>
                <a:srgbClr val="C00000"/>
              </a:solidFill>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1 – التسمم في خليج </a:t>
            </a:r>
            <a:r>
              <a:rPr lang="ar-SA" sz="4500" dirty="0" err="1">
                <a:latin typeface="Times New Roman"/>
                <a:ea typeface="Times New Roman"/>
                <a:cs typeface="Times New Roman"/>
              </a:rPr>
              <a:t>ميناماتة</a:t>
            </a:r>
            <a:r>
              <a:rPr lang="ar-SA" sz="4500" dirty="0">
                <a:latin typeface="Times New Roman"/>
                <a:ea typeface="Times New Roman"/>
                <a:cs typeface="Times New Roman"/>
              </a:rPr>
              <a:t> في اليابان .</a:t>
            </a:r>
            <a:endParaRPr lang="en-US" dirty="0">
              <a:latin typeface="Times New Roman"/>
              <a:ea typeface="Times New Roman"/>
              <a:cs typeface="Traditional Arabic"/>
            </a:endParaRPr>
          </a:p>
          <a:p>
            <a:pPr marL="0" indent="0" algn="r" rtl="1">
              <a:spcAft>
                <a:spcPts val="0"/>
              </a:spcAft>
              <a:buNone/>
              <a:tabLst>
                <a:tab pos="3333750" algn="l"/>
              </a:tabLst>
            </a:pPr>
            <a:r>
              <a:rPr lang="ar-SA" sz="4500" dirty="0">
                <a:latin typeface="Times New Roman"/>
                <a:ea typeface="Times New Roman"/>
                <a:cs typeface="Times New Roman"/>
              </a:rPr>
              <a:t>2 – التسمم في الخبز المصنوع بالبيوت من حنطة معفرة بمبيد فطري هو مثيل الزئبق في العراق سنة 1972 .</a:t>
            </a:r>
            <a:endParaRPr lang="en-US" dirty="0">
              <a:latin typeface="Times New Roman"/>
              <a:ea typeface="Times New Roman"/>
              <a:cs typeface="Traditional Arabic"/>
            </a:endParaRPr>
          </a:p>
          <a:p>
            <a:pPr marL="0" indent="0" algn="just" rtl="1">
              <a:spcAft>
                <a:spcPts val="0"/>
              </a:spcAft>
              <a:buNone/>
            </a:pPr>
            <a:endParaRPr lang="ar-IQ" sz="4500" dirty="0">
              <a:solidFill>
                <a:schemeClr val="tx2"/>
              </a:solidFill>
            </a:endParaRPr>
          </a:p>
        </p:txBody>
      </p:sp>
    </p:spTree>
    <p:extLst>
      <p:ext uri="{BB962C8B-B14F-4D97-AF65-F5344CB8AC3E}">
        <p14:creationId xmlns:p14="http://schemas.microsoft.com/office/powerpoint/2010/main" val="3725560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37847" y="1307124"/>
            <a:ext cx="10808676" cy="461665"/>
          </a:xfrm>
          <a:prstGeom prst="rect">
            <a:avLst/>
          </a:prstGeom>
        </p:spPr>
        <p:txBody>
          <a:bodyPr wrap="square">
            <a:spAutoFit/>
          </a:bodyPr>
          <a:lstStyle/>
          <a:p>
            <a:pPr algn="just" rtl="1"/>
            <a:endParaRPr lang="en-US" sz="2400" dirty="0">
              <a:solidFill>
                <a:schemeClr val="tx2"/>
              </a:solidFill>
            </a:endParaRPr>
          </a:p>
        </p:txBody>
      </p:sp>
      <p:sp>
        <p:nvSpPr>
          <p:cNvPr id="4" name="مستطيل 3"/>
          <p:cNvSpPr/>
          <p:nvPr/>
        </p:nvSpPr>
        <p:spPr>
          <a:xfrm>
            <a:off x="199292" y="0"/>
            <a:ext cx="11805139" cy="6863417"/>
          </a:xfrm>
          <a:prstGeom prst="rect">
            <a:avLst/>
          </a:prstGeom>
        </p:spPr>
        <p:txBody>
          <a:bodyPr wrap="square">
            <a:spAutoFit/>
          </a:bodyPr>
          <a:lstStyle/>
          <a:p>
            <a:pPr algn="r" rtl="1">
              <a:spcAft>
                <a:spcPts val="0"/>
              </a:spcAft>
              <a:tabLst>
                <a:tab pos="3333750" algn="l"/>
              </a:tabLst>
            </a:pPr>
            <a:r>
              <a:rPr lang="ar-SA" sz="2400" dirty="0">
                <a:solidFill>
                  <a:srgbClr val="FF0000"/>
                </a:solidFill>
                <a:latin typeface="Times New Roman"/>
                <a:ea typeface="Times New Roman"/>
                <a:cs typeface="Times New Roman"/>
              </a:rPr>
              <a:t>ثالثاً : الكادميوم         </a:t>
            </a:r>
            <a:r>
              <a:rPr lang="en-GB" sz="2400" dirty="0">
                <a:solidFill>
                  <a:srgbClr val="FF0000"/>
                </a:solidFill>
                <a:latin typeface="Times New Roman"/>
                <a:ea typeface="Times New Roman"/>
                <a:cs typeface="Times New Roman"/>
              </a:rPr>
              <a:t>Cd</a:t>
            </a:r>
            <a:endParaRPr lang="en-US" sz="1400" dirty="0">
              <a:solidFill>
                <a:srgbClr val="FF0000"/>
              </a:solidFill>
              <a:latin typeface="Times New Roman"/>
              <a:ea typeface="Times New Roman"/>
              <a:cs typeface="Traditional Arabic"/>
            </a:endParaRPr>
          </a:p>
          <a:p>
            <a:pPr algn="r" rtl="1">
              <a:spcAft>
                <a:spcPts val="0"/>
              </a:spcAft>
              <a:tabLst>
                <a:tab pos="3333750" algn="l"/>
              </a:tabLst>
            </a:pPr>
            <a:r>
              <a:rPr lang="ar-SA" sz="2400" dirty="0">
                <a:solidFill>
                  <a:srgbClr val="FF0000"/>
                </a:solidFill>
                <a:latin typeface="Times New Roman"/>
                <a:ea typeface="Times New Roman"/>
                <a:cs typeface="Times New Roman"/>
              </a:rPr>
              <a:t>أ – مصادر التلوث نتيجة لاستخداماته الكثيرة :</a:t>
            </a:r>
            <a:endParaRPr lang="en-US" sz="1400" dirty="0">
              <a:solidFill>
                <a:srgbClr val="FF000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1 – بطاريات النيكل – كادميوم القابلة على إعادة الشحن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2 – يدخل في تركيب السبائك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3 – يدخل في عمليات الطلاء بالكهرباء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4 – يستخدم كملدن في لدائن </a:t>
            </a:r>
            <a:r>
              <a:rPr lang="ar-SA" sz="2000" dirty="0" err="1">
                <a:solidFill>
                  <a:srgbClr val="002060"/>
                </a:solidFill>
                <a:latin typeface="Times New Roman"/>
                <a:ea typeface="Times New Roman"/>
                <a:cs typeface="Times New Roman"/>
              </a:rPr>
              <a:t>البوليفينيل</a:t>
            </a:r>
            <a:r>
              <a:rPr lang="ar-SA" sz="2000" dirty="0">
                <a:solidFill>
                  <a:srgbClr val="002060"/>
                </a:solidFill>
                <a:latin typeface="Times New Roman"/>
                <a:ea typeface="Times New Roman"/>
                <a:cs typeface="Times New Roman"/>
              </a:rPr>
              <a:t>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5 – يدخل إلى البيئة من مصاهر الخارصين والرصاص والنحاس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6 – ينتج من حرق اللدائن والأصباغ وبطاريات النيكل – كادميوم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7 – يدخل في دخان السكائر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8 – يدخل الممرات المائية من مياه فضلة الصناعة وخصوصاً صناعة السبائك المعدنية والطلاء الكهربائي وبالانحلال من الأشياء الحديدية </a:t>
            </a:r>
            <a:r>
              <a:rPr lang="ar-SA" sz="2000" dirty="0" err="1">
                <a:solidFill>
                  <a:srgbClr val="002060"/>
                </a:solidFill>
                <a:latin typeface="Times New Roman"/>
                <a:ea typeface="Times New Roman"/>
                <a:cs typeface="Times New Roman"/>
              </a:rPr>
              <a:t>المغلونة</a:t>
            </a:r>
            <a:r>
              <a:rPr lang="ar-SA" sz="2000" dirty="0">
                <a:solidFill>
                  <a:srgbClr val="002060"/>
                </a:solidFill>
                <a:latin typeface="Times New Roman"/>
                <a:ea typeface="Times New Roman"/>
                <a:cs typeface="Times New Roman"/>
              </a:rPr>
              <a:t>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 9 – يدخل إلى الطعام من علب الفلز ومن الآنية المطلية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 </a:t>
            </a:r>
            <a:r>
              <a:rPr lang="ar-SA" sz="2400" dirty="0" smtClean="0">
                <a:solidFill>
                  <a:srgbClr val="FF0000"/>
                </a:solidFill>
                <a:latin typeface="Times New Roman"/>
                <a:ea typeface="Times New Roman"/>
                <a:cs typeface="Times New Roman"/>
              </a:rPr>
              <a:t> </a:t>
            </a:r>
            <a:r>
              <a:rPr lang="ar-SA" sz="2400" dirty="0">
                <a:solidFill>
                  <a:srgbClr val="FF0000"/>
                </a:solidFill>
                <a:latin typeface="Times New Roman"/>
                <a:ea typeface="Times New Roman"/>
                <a:cs typeface="Times New Roman"/>
              </a:rPr>
              <a:t>ب – تأثيراته :</a:t>
            </a:r>
            <a:endParaRPr lang="en-US" sz="1400" dirty="0">
              <a:solidFill>
                <a:srgbClr val="FF000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1 – استنشاق قصير لأبخرة أوكسيد الكادميوم يمكن أن يؤدي إلى تبدلات رئوية شديدة حتى (مميتة) من ضمنها انتفاخ الرئة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2 – يؤدي الكادميوم إلى عقم سريع جداً في الحيوانات وبرهن على أن الكادميوم ومركباته تحدث أوراماً خبيثة في الفئران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 3 – يؤدي الكادميوم إلى ضغط دم عالي في الفئران والأرانب والكلاب وربما يترافق مع أمراض القلب في الإنسان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4- التسمم بالكادميوم يتلف الكليتين والكبد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5- يتضمن التسمم بالكادميوم استبدال الخارصين الموجود في أنزيمات معينة بالكادميوم الذي يمنع العمل الصحيح </a:t>
            </a:r>
            <a:r>
              <a:rPr lang="ar-SA" sz="2000" dirty="0" err="1">
                <a:solidFill>
                  <a:srgbClr val="002060"/>
                </a:solidFill>
                <a:latin typeface="Times New Roman"/>
                <a:ea typeface="Times New Roman"/>
                <a:cs typeface="Times New Roman"/>
              </a:rPr>
              <a:t>للنزيمات</a:t>
            </a:r>
            <a:r>
              <a:rPr lang="ar-SA" sz="2000" dirty="0">
                <a:solidFill>
                  <a:srgbClr val="002060"/>
                </a:solidFill>
                <a:latin typeface="Times New Roman"/>
                <a:ea typeface="Times New Roman"/>
                <a:cs typeface="Times New Roman"/>
              </a:rPr>
              <a:t>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ج – أهم حوادث التسمم به :</a:t>
            </a:r>
            <a:endParaRPr lang="en-US" sz="1200" dirty="0">
              <a:solidFill>
                <a:srgbClr val="002060"/>
              </a:solidFill>
              <a:latin typeface="Times New Roman"/>
              <a:ea typeface="Times New Roman"/>
              <a:cs typeface="Traditional Arabic"/>
            </a:endParaRPr>
          </a:p>
          <a:p>
            <a:pPr algn="r" rtl="1">
              <a:spcAft>
                <a:spcPts val="0"/>
              </a:spcAft>
              <a:tabLst>
                <a:tab pos="3333750" algn="l"/>
              </a:tabLst>
            </a:pPr>
            <a:r>
              <a:rPr lang="ar-SA" sz="2000" dirty="0">
                <a:solidFill>
                  <a:srgbClr val="002060"/>
                </a:solidFill>
                <a:latin typeface="Times New Roman"/>
                <a:ea typeface="Times New Roman"/>
                <a:cs typeface="Times New Roman"/>
              </a:rPr>
              <a:t> حادثة التسمم بالكادميوم في اليابان سنة 1946 التي نتج عنها تبدلات في العظم وسمي الاعتلال ب    </a:t>
            </a:r>
            <a:r>
              <a:rPr lang="en-GB" sz="2000" dirty="0" err="1">
                <a:solidFill>
                  <a:srgbClr val="002060"/>
                </a:solidFill>
                <a:latin typeface="Times New Roman"/>
                <a:ea typeface="Times New Roman"/>
                <a:cs typeface="Times New Roman"/>
              </a:rPr>
              <a:t>itai</a:t>
            </a:r>
            <a:r>
              <a:rPr lang="en-GB" sz="2000" dirty="0">
                <a:solidFill>
                  <a:srgbClr val="002060"/>
                </a:solidFill>
                <a:latin typeface="Times New Roman"/>
                <a:ea typeface="Times New Roman"/>
                <a:cs typeface="Times New Roman"/>
              </a:rPr>
              <a:t> – </a:t>
            </a:r>
            <a:r>
              <a:rPr lang="en-GB" sz="2000" dirty="0" err="1">
                <a:solidFill>
                  <a:srgbClr val="002060"/>
                </a:solidFill>
                <a:latin typeface="Times New Roman"/>
                <a:ea typeface="Times New Roman"/>
                <a:cs typeface="Times New Roman"/>
              </a:rPr>
              <a:t>itai</a:t>
            </a:r>
            <a:r>
              <a:rPr lang="en-GB" sz="2000" dirty="0">
                <a:solidFill>
                  <a:srgbClr val="002060"/>
                </a:solidFill>
                <a:latin typeface="Times New Roman"/>
                <a:ea typeface="Times New Roman"/>
                <a:cs typeface="Times New Roman"/>
              </a:rPr>
              <a:t> </a:t>
            </a:r>
            <a:r>
              <a:rPr lang="en-GB" sz="2000" dirty="0" err="1">
                <a:solidFill>
                  <a:srgbClr val="002060"/>
                </a:solidFill>
                <a:latin typeface="Times New Roman"/>
                <a:ea typeface="Times New Roman"/>
                <a:cs typeface="Times New Roman"/>
              </a:rPr>
              <a:t>Kyo</a:t>
            </a:r>
            <a:r>
              <a:rPr lang="ar-SA" sz="2000" dirty="0">
                <a:solidFill>
                  <a:srgbClr val="002060"/>
                </a:solidFill>
                <a:latin typeface="Times New Roman"/>
                <a:ea typeface="Times New Roman"/>
                <a:cs typeface="Times New Roman"/>
              </a:rPr>
              <a:t>  إذ كان الألم من الضغط على العظم وخصوصا الفخذ والعمود الفقري والأضلاع .</a:t>
            </a:r>
            <a:endParaRPr lang="en-US" sz="1200" dirty="0">
              <a:solidFill>
                <a:srgbClr val="002060"/>
              </a:solidFill>
              <a:effectLst/>
              <a:latin typeface="Times New Roman"/>
              <a:ea typeface="Times New Roman"/>
              <a:cs typeface="Traditional Arabic"/>
            </a:endParaRPr>
          </a:p>
        </p:txBody>
      </p:sp>
    </p:spTree>
    <p:extLst>
      <p:ext uri="{BB962C8B-B14F-4D97-AF65-F5344CB8AC3E}">
        <p14:creationId xmlns:p14="http://schemas.microsoft.com/office/powerpoint/2010/main" val="4048978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1306</TotalTime>
  <Words>1381</Words>
  <Application>Microsoft Office PowerPoint</Application>
  <PresentationFormat>مخصص</PresentationFormat>
  <Paragraphs>143</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Office Theme</vt:lpstr>
      <vt:lpstr>                                                                                                                                             محاضرات في  التلوث البيئي  قسم الفيزياء- المرحلة الرابعة م. جاسم محمد عبد اللطيف      </vt:lpstr>
      <vt:lpstr>المحاضرة العاشرة الفصل الثالث تلوث الهواء</vt:lpstr>
      <vt:lpstr>تأثيرات الدقائقيات (Particales effects) : ان حجم الضرر بسبب التلوث الدقائقي في الهواء يتوقف على حجم تلك الدقائق وعلى الزمن الذي تحتاجه للاستقرار في الاجواء ، فإن حجم الدقائق الذي يزيد عن (50 µ) فتكون خطورتها التلوثية قصيرة المدى.                                     -هناك علاقة بين نوعية الدقائق واقطارها وتأثيرها على البيئة والصحة ، نذكر من هذه التأثيرات التالي:- أولا"-على الوسط البيئي؛-                       تمتص الدقائق العالقة في الهواء بعضا" من الاشعاع الشمسي كما انها تعكس قسما" من الاشعاع وتعيده الى الفضاء الخارجي قبل وصوله سطح الارض وبذلك فانها تحجب الضوء عن سطح الارض والكائنات الحيه عليه.                                                                                                                                   ان زيادة مقدارها عن (1%) من القدرة الانعكاسية تسبب خفض في درجة حراره الارض بمقدار        (17 Co) ، كما ان التركيز العالي الدقائق المختلفة تؤثر في انها تخفض نسبه الاشعة فوق البنفسجية الطبيعية مما يزيد في زيارة البكتيريا المرضية ويقل تشكيل فيتامين D تحت تاثيرها ، كما ان تراكيز الدقائق توفر انوية تكاثف تزيد من الضباب الدخاني.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رابعاً : البريليوم </vt:lpstr>
      <vt:lpstr>خامسا": الفلور(F)</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dc:title>
  <dc:creator>jasim</dc:creator>
  <cp:lastModifiedBy>DR.Ahmed Saker 2o1O</cp:lastModifiedBy>
  <cp:revision>191</cp:revision>
  <dcterms:created xsi:type="dcterms:W3CDTF">2018-10-15T14:00:14Z</dcterms:created>
  <dcterms:modified xsi:type="dcterms:W3CDTF">2019-12-31T08:55:38Z</dcterms:modified>
</cp:coreProperties>
</file>